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6" r:id="rId2"/>
    <p:sldId id="339" r:id="rId3"/>
    <p:sldId id="340" r:id="rId4"/>
    <p:sldId id="261" r:id="rId5"/>
    <p:sldId id="262" r:id="rId6"/>
    <p:sldId id="270" r:id="rId7"/>
    <p:sldId id="271" r:id="rId8"/>
    <p:sldId id="342" r:id="rId9"/>
    <p:sldId id="264" r:id="rId10"/>
    <p:sldId id="265" r:id="rId11"/>
    <p:sldId id="266" r:id="rId12"/>
    <p:sldId id="277" r:id="rId13"/>
    <p:sldId id="283" r:id="rId14"/>
    <p:sldId id="278" r:id="rId15"/>
    <p:sldId id="263" r:id="rId16"/>
    <p:sldId id="281" r:id="rId17"/>
    <p:sldId id="280" r:id="rId18"/>
    <p:sldId id="284" r:id="rId19"/>
    <p:sldId id="285" r:id="rId20"/>
    <p:sldId id="275" r:id="rId21"/>
    <p:sldId id="276" r:id="rId22"/>
    <p:sldId id="272" r:id="rId23"/>
    <p:sldId id="286" r:id="rId24"/>
    <p:sldId id="290" r:id="rId25"/>
    <p:sldId id="291" r:id="rId26"/>
    <p:sldId id="292" r:id="rId27"/>
    <p:sldId id="293" r:id="rId28"/>
    <p:sldId id="294" r:id="rId29"/>
    <p:sldId id="289" r:id="rId30"/>
    <p:sldId id="344" r:id="rId31"/>
    <p:sldId id="288" r:id="rId32"/>
    <p:sldId id="345" r:id="rId33"/>
    <p:sldId id="260" r:id="rId34"/>
    <p:sldId id="287" r:id="rId35"/>
    <p:sldId id="314" r:id="rId36"/>
    <p:sldId id="273" r:id="rId37"/>
    <p:sldId id="257" r:id="rId38"/>
    <p:sldId id="259" r:id="rId39"/>
    <p:sldId id="334" r:id="rId40"/>
    <p:sldId id="337" r:id="rId41"/>
    <p:sldId id="295" r:id="rId42"/>
    <p:sldId id="267" r:id="rId43"/>
    <p:sldId id="296" r:id="rId44"/>
    <p:sldId id="297" r:id="rId45"/>
    <p:sldId id="298" r:id="rId46"/>
    <p:sldId id="304" r:id="rId47"/>
    <p:sldId id="305" r:id="rId48"/>
    <p:sldId id="306" r:id="rId49"/>
    <p:sldId id="346" r:id="rId50"/>
    <p:sldId id="307" r:id="rId51"/>
    <p:sldId id="347" r:id="rId52"/>
    <p:sldId id="308" r:id="rId53"/>
    <p:sldId id="310" r:id="rId54"/>
    <p:sldId id="309" r:id="rId55"/>
    <p:sldId id="311" r:id="rId56"/>
    <p:sldId id="336" r:id="rId57"/>
    <p:sldId id="312" r:id="rId58"/>
    <p:sldId id="268" r:id="rId59"/>
    <p:sldId id="315" r:id="rId60"/>
    <p:sldId id="316" r:id="rId61"/>
    <p:sldId id="317" r:id="rId62"/>
    <p:sldId id="318" r:id="rId63"/>
    <p:sldId id="323" r:id="rId64"/>
    <p:sldId id="348" r:id="rId65"/>
    <p:sldId id="324" r:id="rId66"/>
    <p:sldId id="349" r:id="rId67"/>
    <p:sldId id="325" r:id="rId68"/>
    <p:sldId id="321" r:id="rId69"/>
    <p:sldId id="322" r:id="rId70"/>
    <p:sldId id="330" r:id="rId71"/>
    <p:sldId id="326" r:id="rId72"/>
    <p:sldId id="328" r:id="rId73"/>
    <p:sldId id="329" r:id="rId74"/>
    <p:sldId id="333" r:id="rId75"/>
    <p:sldId id="327" r:id="rId76"/>
    <p:sldId id="313" r:id="rId77"/>
    <p:sldId id="319" r:id="rId78"/>
    <p:sldId id="320" r:id="rId79"/>
    <p:sldId id="332" r:id="rId80"/>
    <p:sldId id="269" r:id="rId81"/>
    <p:sldId id="331" r:id="rId82"/>
    <p:sldId id="338" r:id="rId83"/>
    <p:sldId id="299" r:id="rId84"/>
    <p:sldId id="302" r:id="rId85"/>
    <p:sldId id="343" r:id="rId8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mmunity Detection" id="{20C40557-6A36-411E-B30A-79CD882CC02D}">
          <p14:sldIdLst>
            <p14:sldId id="256"/>
            <p14:sldId id="339"/>
            <p14:sldId id="340"/>
          </p14:sldIdLst>
        </p14:section>
        <p14:section name="Questions and motivations" id="{14FEE926-3ED5-4D16-A321-738148A200C3}">
          <p14:sldIdLst>
            <p14:sldId id="261"/>
            <p14:sldId id="262"/>
            <p14:sldId id="270"/>
            <p14:sldId id="271"/>
            <p14:sldId id="342"/>
            <p14:sldId id="264"/>
            <p14:sldId id="265"/>
            <p14:sldId id="266"/>
            <p14:sldId id="277"/>
            <p14:sldId id="283"/>
            <p14:sldId id="278"/>
            <p14:sldId id="263"/>
            <p14:sldId id="281"/>
            <p14:sldId id="280"/>
            <p14:sldId id="284"/>
            <p14:sldId id="285"/>
          </p14:sldIdLst>
        </p14:section>
        <p14:section name="What to understand before finding communities" id="{A27F9F7A-B391-4A69-8EBE-284321034649}">
          <p14:sldIdLst>
            <p14:sldId id="275"/>
          </p14:sldIdLst>
        </p14:section>
        <p14:section name="Algorithms and Techniques" id="{0B506E96-8BD4-433C-AD48-C7C55A116FAF}">
          <p14:sldIdLst>
            <p14:sldId id="276"/>
          </p14:sldIdLst>
        </p14:section>
        <p14:section name="Hierarchical Clustering" id="{A4AD5520-A0BE-4B59-8E65-5CFFECF28CEB}">
          <p14:sldIdLst>
            <p14:sldId id="272"/>
            <p14:sldId id="286"/>
            <p14:sldId id="290"/>
            <p14:sldId id="291"/>
            <p14:sldId id="292"/>
            <p14:sldId id="293"/>
            <p14:sldId id="294"/>
            <p14:sldId id="289"/>
            <p14:sldId id="344"/>
            <p14:sldId id="288"/>
            <p14:sldId id="345"/>
            <p14:sldId id="260"/>
            <p14:sldId id="287"/>
            <p14:sldId id="314"/>
          </p14:sldIdLst>
        </p14:section>
        <p14:section name="Finding representatives" id="{F035AFDD-1BE8-49C2-B880-CB8C7DD6899C}">
          <p14:sldIdLst>
            <p14:sldId id="273"/>
            <p14:sldId id="257"/>
            <p14:sldId id="259"/>
            <p14:sldId id="334"/>
            <p14:sldId id="337"/>
            <p14:sldId id="295"/>
          </p14:sldIdLst>
        </p14:section>
        <p14:section name="Efficient Cutting" id="{3381B841-C118-468B-8687-8463885F50C7}">
          <p14:sldIdLst>
            <p14:sldId id="267"/>
            <p14:sldId id="296"/>
            <p14:sldId id="297"/>
            <p14:sldId id="298"/>
            <p14:sldId id="304"/>
            <p14:sldId id="305"/>
            <p14:sldId id="306"/>
            <p14:sldId id="346"/>
            <p14:sldId id="307"/>
            <p14:sldId id="347"/>
            <p14:sldId id="308"/>
            <p14:sldId id="310"/>
            <p14:sldId id="309"/>
            <p14:sldId id="311"/>
            <p14:sldId id="336"/>
            <p14:sldId id="312"/>
          </p14:sldIdLst>
        </p14:section>
        <p14:section name="Finding dense subnetworks" id="{B943738E-251A-4E34-8040-EEAF92C7D199}">
          <p14:sldIdLst>
            <p14:sldId id="268"/>
            <p14:sldId id="315"/>
            <p14:sldId id="316"/>
            <p14:sldId id="317"/>
            <p14:sldId id="318"/>
            <p14:sldId id="323"/>
            <p14:sldId id="348"/>
            <p14:sldId id="324"/>
            <p14:sldId id="349"/>
            <p14:sldId id="325"/>
            <p14:sldId id="321"/>
            <p14:sldId id="322"/>
            <p14:sldId id="330"/>
            <p14:sldId id="326"/>
            <p14:sldId id="328"/>
            <p14:sldId id="329"/>
            <p14:sldId id="333"/>
            <p14:sldId id="327"/>
          </p14:sldIdLst>
        </p14:section>
        <p14:section name="Mixtures and extensions" id="{59B2B30E-BA52-4E5B-9E19-009E8B9E3977}">
          <p14:sldIdLst>
            <p14:sldId id="313"/>
          </p14:sldIdLst>
        </p14:section>
        <p14:section name="Examples" id="{3B1738EB-6DA0-4F28-A27C-F874263D920E}">
          <p14:sldIdLst>
            <p14:sldId id="319"/>
            <p14:sldId id="320"/>
          </p14:sldIdLst>
        </p14:section>
        <p14:section name="Final thoughts" id="{584BA4EC-EF0E-4CC7-B68E-ED4E9F458CD1}">
          <p14:sldIdLst>
            <p14:sldId id="332"/>
          </p14:sldIdLst>
        </p14:section>
        <p14:section name="References and Further Reading" id="{5015888F-A27B-4762-9BDE-6971FE84ECC1}">
          <p14:sldIdLst>
            <p14:sldId id="269"/>
            <p14:sldId id="331"/>
            <p14:sldId id="338"/>
            <p14:sldId id="299"/>
            <p14:sldId id="30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1" autoAdjust="0"/>
    <p:restoredTop sz="76756" autoAdjust="0"/>
  </p:normalViewPr>
  <p:slideViewPr>
    <p:cSldViewPr snapToGrid="0">
      <p:cViewPr varScale="1">
        <p:scale>
          <a:sx n="54" d="100"/>
          <a:sy n="54"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11743-4761-41FE-9114-3B0201036C5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050C57D-41FB-4D17-8993-826DFD4076A1}">
      <dgm:prSet phldrT="[Text]"/>
      <dgm:spPr>
        <a:solidFill>
          <a:schemeClr val="accent6">
            <a:lumMod val="75000"/>
          </a:schemeClr>
        </a:solidFill>
        <a:effectLst>
          <a:softEdge rad="127000"/>
        </a:effectLst>
      </dgm:spPr>
      <dgm:t>
        <a:bodyPr/>
        <a:lstStyle/>
        <a:p>
          <a:r>
            <a:rPr lang="en-US" dirty="0" err="1" smtClean="0"/>
            <a:t>Meso</a:t>
          </a:r>
          <a:r>
            <a:rPr lang="en-US" dirty="0" smtClean="0"/>
            <a:t>-scale Analysis</a:t>
          </a:r>
          <a:endParaRPr lang="en-US" dirty="0"/>
        </a:p>
      </dgm:t>
    </dgm:pt>
    <dgm:pt modelId="{84C95862-691B-4FBB-B905-32FC5B7EB19F}" type="parTrans" cxnId="{B9FA35C8-B2CE-4E33-9A24-4E95531FB636}">
      <dgm:prSet/>
      <dgm:spPr/>
      <dgm:t>
        <a:bodyPr/>
        <a:lstStyle/>
        <a:p>
          <a:endParaRPr lang="en-US"/>
        </a:p>
      </dgm:t>
    </dgm:pt>
    <dgm:pt modelId="{FDE61377-F15E-415B-963D-62A0919B0A72}" type="sibTrans" cxnId="{B9FA35C8-B2CE-4E33-9A24-4E95531FB636}">
      <dgm:prSet/>
      <dgm:spPr>
        <a:noFill/>
      </dgm:spPr>
      <dgm:t>
        <a:bodyPr/>
        <a:lstStyle/>
        <a:p>
          <a:endParaRPr lang="en-US"/>
        </a:p>
      </dgm:t>
    </dgm:pt>
    <dgm:pt modelId="{CD357E2F-A0BD-4F5C-98D9-808DAC902D5E}">
      <dgm:prSet phldrT="[Text]"/>
      <dgm:spPr>
        <a:solidFill>
          <a:schemeClr val="accent6">
            <a:lumMod val="75000"/>
          </a:schemeClr>
        </a:solidFill>
        <a:effectLst>
          <a:softEdge rad="127000"/>
        </a:effectLst>
      </dgm:spPr>
      <dgm:t>
        <a:bodyPr/>
        <a:lstStyle/>
        <a:p>
          <a:r>
            <a:rPr lang="en-US" dirty="0" smtClean="0"/>
            <a:t>Dimension reduction/De-noising</a:t>
          </a:r>
          <a:endParaRPr lang="en-US" dirty="0"/>
        </a:p>
      </dgm:t>
    </dgm:pt>
    <dgm:pt modelId="{B6361762-5435-4909-8E75-E59154591BC0}" type="parTrans" cxnId="{BFCA6ACF-C01A-443E-858C-8174DD8CFD3C}">
      <dgm:prSet/>
      <dgm:spPr/>
      <dgm:t>
        <a:bodyPr/>
        <a:lstStyle/>
        <a:p>
          <a:endParaRPr lang="en-US"/>
        </a:p>
      </dgm:t>
    </dgm:pt>
    <dgm:pt modelId="{F34CCD45-A37B-47DC-8129-29F942CE187A}" type="sibTrans" cxnId="{BFCA6ACF-C01A-443E-858C-8174DD8CFD3C}">
      <dgm:prSet/>
      <dgm:spPr>
        <a:noFill/>
      </dgm:spPr>
      <dgm:t>
        <a:bodyPr/>
        <a:lstStyle/>
        <a:p>
          <a:endParaRPr lang="en-US"/>
        </a:p>
      </dgm:t>
    </dgm:pt>
    <dgm:pt modelId="{F6229F27-EFC7-49D4-BD6C-CE50F4452178}">
      <dgm:prSet phldrT="[Text]"/>
      <dgm:spPr>
        <a:solidFill>
          <a:schemeClr val="accent6">
            <a:lumMod val="75000"/>
          </a:schemeClr>
        </a:solidFill>
        <a:effectLst>
          <a:softEdge rad="127000"/>
        </a:effectLst>
      </dgm:spPr>
      <dgm:t>
        <a:bodyPr/>
        <a:lstStyle/>
        <a:p>
          <a:r>
            <a:rPr lang="en-US" dirty="0" smtClean="0"/>
            <a:t>Delineating structure</a:t>
          </a:r>
          <a:endParaRPr lang="en-US" dirty="0"/>
        </a:p>
      </dgm:t>
    </dgm:pt>
    <dgm:pt modelId="{9005795A-8E99-4E5B-A834-747E19CE6E47}" type="parTrans" cxnId="{00628F04-0726-454A-810E-3CB763F9FD3D}">
      <dgm:prSet/>
      <dgm:spPr/>
      <dgm:t>
        <a:bodyPr/>
        <a:lstStyle/>
        <a:p>
          <a:endParaRPr lang="en-US"/>
        </a:p>
      </dgm:t>
    </dgm:pt>
    <dgm:pt modelId="{F56E086C-8598-464E-AC75-8F2F3A9C0BB8}" type="sibTrans" cxnId="{00628F04-0726-454A-810E-3CB763F9FD3D}">
      <dgm:prSet/>
      <dgm:spPr>
        <a:noFill/>
      </dgm:spPr>
      <dgm:t>
        <a:bodyPr/>
        <a:lstStyle/>
        <a:p>
          <a:endParaRPr lang="en-US"/>
        </a:p>
      </dgm:t>
    </dgm:pt>
    <dgm:pt modelId="{077A2622-4486-4AB4-AB5E-2AB950AB7C7B}">
      <dgm:prSet phldrT="[Text]"/>
      <dgm:spPr>
        <a:solidFill>
          <a:schemeClr val="accent6">
            <a:lumMod val="75000"/>
          </a:schemeClr>
        </a:solidFill>
        <a:effectLst>
          <a:softEdge rad="114300"/>
        </a:effectLst>
      </dgm:spPr>
      <dgm:t>
        <a:bodyPr/>
        <a:lstStyle/>
        <a:p>
          <a:r>
            <a:rPr lang="en-US" dirty="0" smtClean="0"/>
            <a:t>Data Exploration</a:t>
          </a:r>
          <a:endParaRPr lang="en-US" dirty="0"/>
        </a:p>
      </dgm:t>
    </dgm:pt>
    <dgm:pt modelId="{49F4A79B-4AE4-4024-B965-AA9AAB07CE7D}" type="parTrans" cxnId="{343B1E43-824F-4857-84BB-17FF1D487E51}">
      <dgm:prSet/>
      <dgm:spPr/>
      <dgm:t>
        <a:bodyPr/>
        <a:lstStyle/>
        <a:p>
          <a:endParaRPr lang="en-US"/>
        </a:p>
      </dgm:t>
    </dgm:pt>
    <dgm:pt modelId="{FAF356D8-3B7F-43AB-A831-D4E8BB612C98}" type="sibTrans" cxnId="{343B1E43-824F-4857-84BB-17FF1D487E51}">
      <dgm:prSet/>
      <dgm:spPr>
        <a:noFill/>
      </dgm:spPr>
      <dgm:t>
        <a:bodyPr/>
        <a:lstStyle/>
        <a:p>
          <a:endParaRPr lang="en-US"/>
        </a:p>
      </dgm:t>
    </dgm:pt>
    <dgm:pt modelId="{76EF92A4-602A-487A-B070-9F12108C84B2}" type="pres">
      <dgm:prSet presAssocID="{E3B11743-4761-41FE-9114-3B0201036C5E}" presName="cycle" presStyleCnt="0">
        <dgm:presLayoutVars>
          <dgm:dir/>
          <dgm:resizeHandles val="exact"/>
        </dgm:presLayoutVars>
      </dgm:prSet>
      <dgm:spPr/>
      <dgm:t>
        <a:bodyPr/>
        <a:lstStyle/>
        <a:p>
          <a:endParaRPr lang="en-US"/>
        </a:p>
      </dgm:t>
    </dgm:pt>
    <dgm:pt modelId="{D55437FF-D97B-4750-A08E-D275907A01FB}" type="pres">
      <dgm:prSet presAssocID="{2050C57D-41FB-4D17-8993-826DFD4076A1}" presName="node" presStyleLbl="node1" presStyleIdx="0" presStyleCnt="4">
        <dgm:presLayoutVars>
          <dgm:bulletEnabled val="1"/>
        </dgm:presLayoutVars>
      </dgm:prSet>
      <dgm:spPr/>
      <dgm:t>
        <a:bodyPr/>
        <a:lstStyle/>
        <a:p>
          <a:endParaRPr lang="en-US"/>
        </a:p>
      </dgm:t>
    </dgm:pt>
    <dgm:pt modelId="{08345C35-C7B6-4764-B891-55DCC2EA572F}" type="pres">
      <dgm:prSet presAssocID="{FDE61377-F15E-415B-963D-62A0919B0A72}" presName="sibTrans" presStyleLbl="sibTrans2D1" presStyleIdx="0" presStyleCnt="4"/>
      <dgm:spPr/>
      <dgm:t>
        <a:bodyPr/>
        <a:lstStyle/>
        <a:p>
          <a:endParaRPr lang="en-US"/>
        </a:p>
      </dgm:t>
    </dgm:pt>
    <dgm:pt modelId="{9F2EB61A-2BBB-4222-8529-37A7F7247DBF}" type="pres">
      <dgm:prSet presAssocID="{FDE61377-F15E-415B-963D-62A0919B0A72}" presName="connectorText" presStyleLbl="sibTrans2D1" presStyleIdx="0" presStyleCnt="4"/>
      <dgm:spPr/>
      <dgm:t>
        <a:bodyPr/>
        <a:lstStyle/>
        <a:p>
          <a:endParaRPr lang="en-US"/>
        </a:p>
      </dgm:t>
    </dgm:pt>
    <dgm:pt modelId="{2C249268-14BB-4606-AC88-6DEFAAE04F0D}" type="pres">
      <dgm:prSet presAssocID="{CD357E2F-A0BD-4F5C-98D9-808DAC902D5E}" presName="node" presStyleLbl="node1" presStyleIdx="1" presStyleCnt="4">
        <dgm:presLayoutVars>
          <dgm:bulletEnabled val="1"/>
        </dgm:presLayoutVars>
      </dgm:prSet>
      <dgm:spPr/>
      <dgm:t>
        <a:bodyPr/>
        <a:lstStyle/>
        <a:p>
          <a:endParaRPr lang="en-US"/>
        </a:p>
      </dgm:t>
    </dgm:pt>
    <dgm:pt modelId="{CAACDE35-2C49-498B-B086-9F8F5001D85A}" type="pres">
      <dgm:prSet presAssocID="{F34CCD45-A37B-47DC-8129-29F942CE187A}" presName="sibTrans" presStyleLbl="sibTrans2D1" presStyleIdx="1" presStyleCnt="4"/>
      <dgm:spPr/>
      <dgm:t>
        <a:bodyPr/>
        <a:lstStyle/>
        <a:p>
          <a:endParaRPr lang="en-US"/>
        </a:p>
      </dgm:t>
    </dgm:pt>
    <dgm:pt modelId="{1016151B-115F-4768-B173-8346F3FD4E11}" type="pres">
      <dgm:prSet presAssocID="{F34CCD45-A37B-47DC-8129-29F942CE187A}" presName="connectorText" presStyleLbl="sibTrans2D1" presStyleIdx="1" presStyleCnt="4"/>
      <dgm:spPr/>
      <dgm:t>
        <a:bodyPr/>
        <a:lstStyle/>
        <a:p>
          <a:endParaRPr lang="en-US"/>
        </a:p>
      </dgm:t>
    </dgm:pt>
    <dgm:pt modelId="{1D78B48E-BDAB-4353-97D2-CE5BF776CB5C}" type="pres">
      <dgm:prSet presAssocID="{F6229F27-EFC7-49D4-BD6C-CE50F4452178}" presName="node" presStyleLbl="node1" presStyleIdx="2" presStyleCnt="4">
        <dgm:presLayoutVars>
          <dgm:bulletEnabled val="1"/>
        </dgm:presLayoutVars>
      </dgm:prSet>
      <dgm:spPr/>
      <dgm:t>
        <a:bodyPr/>
        <a:lstStyle/>
        <a:p>
          <a:endParaRPr lang="en-US"/>
        </a:p>
      </dgm:t>
    </dgm:pt>
    <dgm:pt modelId="{21490616-66C2-4C33-9A0D-DAEF8B4BE70D}" type="pres">
      <dgm:prSet presAssocID="{F56E086C-8598-464E-AC75-8F2F3A9C0BB8}" presName="sibTrans" presStyleLbl="sibTrans2D1" presStyleIdx="2" presStyleCnt="4"/>
      <dgm:spPr/>
      <dgm:t>
        <a:bodyPr/>
        <a:lstStyle/>
        <a:p>
          <a:endParaRPr lang="en-US"/>
        </a:p>
      </dgm:t>
    </dgm:pt>
    <dgm:pt modelId="{5C45672A-58DA-485C-916C-B23A087F6DE6}" type="pres">
      <dgm:prSet presAssocID="{F56E086C-8598-464E-AC75-8F2F3A9C0BB8}" presName="connectorText" presStyleLbl="sibTrans2D1" presStyleIdx="2" presStyleCnt="4"/>
      <dgm:spPr/>
      <dgm:t>
        <a:bodyPr/>
        <a:lstStyle/>
        <a:p>
          <a:endParaRPr lang="en-US"/>
        </a:p>
      </dgm:t>
    </dgm:pt>
    <dgm:pt modelId="{628C2EBA-E965-4397-B485-5A57E8F44485}" type="pres">
      <dgm:prSet presAssocID="{077A2622-4486-4AB4-AB5E-2AB950AB7C7B}" presName="node" presStyleLbl="node1" presStyleIdx="3" presStyleCnt="4">
        <dgm:presLayoutVars>
          <dgm:bulletEnabled val="1"/>
        </dgm:presLayoutVars>
      </dgm:prSet>
      <dgm:spPr/>
      <dgm:t>
        <a:bodyPr/>
        <a:lstStyle/>
        <a:p>
          <a:endParaRPr lang="en-US"/>
        </a:p>
      </dgm:t>
    </dgm:pt>
    <dgm:pt modelId="{7873B52E-3BCE-4B11-8B24-E0372702671D}" type="pres">
      <dgm:prSet presAssocID="{FAF356D8-3B7F-43AB-A831-D4E8BB612C98}" presName="sibTrans" presStyleLbl="sibTrans2D1" presStyleIdx="3" presStyleCnt="4"/>
      <dgm:spPr/>
      <dgm:t>
        <a:bodyPr/>
        <a:lstStyle/>
        <a:p>
          <a:endParaRPr lang="en-US"/>
        </a:p>
      </dgm:t>
    </dgm:pt>
    <dgm:pt modelId="{1D28F4AE-4F61-4DA4-894F-2B83414EECE7}" type="pres">
      <dgm:prSet presAssocID="{FAF356D8-3B7F-43AB-A831-D4E8BB612C98}" presName="connectorText" presStyleLbl="sibTrans2D1" presStyleIdx="3" presStyleCnt="4"/>
      <dgm:spPr/>
      <dgm:t>
        <a:bodyPr/>
        <a:lstStyle/>
        <a:p>
          <a:endParaRPr lang="en-US"/>
        </a:p>
      </dgm:t>
    </dgm:pt>
  </dgm:ptLst>
  <dgm:cxnLst>
    <dgm:cxn modelId="{B9FA35C8-B2CE-4E33-9A24-4E95531FB636}" srcId="{E3B11743-4761-41FE-9114-3B0201036C5E}" destId="{2050C57D-41FB-4D17-8993-826DFD4076A1}" srcOrd="0" destOrd="0" parTransId="{84C95862-691B-4FBB-B905-32FC5B7EB19F}" sibTransId="{FDE61377-F15E-415B-963D-62A0919B0A72}"/>
    <dgm:cxn modelId="{84BCA148-C3C1-4574-9400-139EA5169C1D}" type="presOf" srcId="{F34CCD45-A37B-47DC-8129-29F942CE187A}" destId="{1016151B-115F-4768-B173-8346F3FD4E11}" srcOrd="1" destOrd="0" presId="urn:microsoft.com/office/officeart/2005/8/layout/cycle2"/>
    <dgm:cxn modelId="{BFCA6ACF-C01A-443E-858C-8174DD8CFD3C}" srcId="{E3B11743-4761-41FE-9114-3B0201036C5E}" destId="{CD357E2F-A0BD-4F5C-98D9-808DAC902D5E}" srcOrd="1" destOrd="0" parTransId="{B6361762-5435-4909-8E75-E59154591BC0}" sibTransId="{F34CCD45-A37B-47DC-8129-29F942CE187A}"/>
    <dgm:cxn modelId="{2BCFB436-53C5-4709-9608-15D08175AAAC}" type="presOf" srcId="{2050C57D-41FB-4D17-8993-826DFD4076A1}" destId="{D55437FF-D97B-4750-A08E-D275907A01FB}" srcOrd="0" destOrd="0" presId="urn:microsoft.com/office/officeart/2005/8/layout/cycle2"/>
    <dgm:cxn modelId="{AE7B2249-3859-4E37-85EF-DE2EDB75CC70}" type="presOf" srcId="{CD357E2F-A0BD-4F5C-98D9-808DAC902D5E}" destId="{2C249268-14BB-4606-AC88-6DEFAAE04F0D}" srcOrd="0" destOrd="0" presId="urn:microsoft.com/office/officeart/2005/8/layout/cycle2"/>
    <dgm:cxn modelId="{4E708163-319C-491E-A84A-8563D3DA27F7}" type="presOf" srcId="{E3B11743-4761-41FE-9114-3B0201036C5E}" destId="{76EF92A4-602A-487A-B070-9F12108C84B2}" srcOrd="0" destOrd="0" presId="urn:microsoft.com/office/officeart/2005/8/layout/cycle2"/>
    <dgm:cxn modelId="{3955B667-F8E5-42F1-AB4A-BDBED39FCB68}" type="presOf" srcId="{FAF356D8-3B7F-43AB-A831-D4E8BB612C98}" destId="{1D28F4AE-4F61-4DA4-894F-2B83414EECE7}" srcOrd="1" destOrd="0" presId="urn:microsoft.com/office/officeart/2005/8/layout/cycle2"/>
    <dgm:cxn modelId="{68622D44-1BD5-44B6-BDE2-67EDBA8B1351}" type="presOf" srcId="{FAF356D8-3B7F-43AB-A831-D4E8BB612C98}" destId="{7873B52E-3BCE-4B11-8B24-E0372702671D}" srcOrd="0" destOrd="0" presId="urn:microsoft.com/office/officeart/2005/8/layout/cycle2"/>
    <dgm:cxn modelId="{78AF5A9B-D121-4EF0-9D6B-051C0DD51776}" type="presOf" srcId="{FDE61377-F15E-415B-963D-62A0919B0A72}" destId="{9F2EB61A-2BBB-4222-8529-37A7F7247DBF}" srcOrd="1" destOrd="0" presId="urn:microsoft.com/office/officeart/2005/8/layout/cycle2"/>
    <dgm:cxn modelId="{6F6DBD1F-3999-4E29-9381-647B899F6FC9}" type="presOf" srcId="{F6229F27-EFC7-49D4-BD6C-CE50F4452178}" destId="{1D78B48E-BDAB-4353-97D2-CE5BF776CB5C}" srcOrd="0" destOrd="0" presId="urn:microsoft.com/office/officeart/2005/8/layout/cycle2"/>
    <dgm:cxn modelId="{A09E7987-55E4-4123-8B71-22E80E71F75D}" type="presOf" srcId="{077A2622-4486-4AB4-AB5E-2AB950AB7C7B}" destId="{628C2EBA-E965-4397-B485-5A57E8F44485}" srcOrd="0" destOrd="0" presId="urn:microsoft.com/office/officeart/2005/8/layout/cycle2"/>
    <dgm:cxn modelId="{00628F04-0726-454A-810E-3CB763F9FD3D}" srcId="{E3B11743-4761-41FE-9114-3B0201036C5E}" destId="{F6229F27-EFC7-49D4-BD6C-CE50F4452178}" srcOrd="2" destOrd="0" parTransId="{9005795A-8E99-4E5B-A834-747E19CE6E47}" sibTransId="{F56E086C-8598-464E-AC75-8F2F3A9C0BB8}"/>
    <dgm:cxn modelId="{50C84C44-FE68-41C6-A513-ACC4C3B908F8}" type="presOf" srcId="{F34CCD45-A37B-47DC-8129-29F942CE187A}" destId="{CAACDE35-2C49-498B-B086-9F8F5001D85A}" srcOrd="0" destOrd="0" presId="urn:microsoft.com/office/officeart/2005/8/layout/cycle2"/>
    <dgm:cxn modelId="{0F120E70-BA16-4C65-95BF-A6D96572C9A3}" type="presOf" srcId="{F56E086C-8598-464E-AC75-8F2F3A9C0BB8}" destId="{5C45672A-58DA-485C-916C-B23A087F6DE6}" srcOrd="1" destOrd="0" presId="urn:microsoft.com/office/officeart/2005/8/layout/cycle2"/>
    <dgm:cxn modelId="{B4112312-944C-454C-A72D-7400891578B4}" type="presOf" srcId="{F56E086C-8598-464E-AC75-8F2F3A9C0BB8}" destId="{21490616-66C2-4C33-9A0D-DAEF8B4BE70D}" srcOrd="0" destOrd="0" presId="urn:microsoft.com/office/officeart/2005/8/layout/cycle2"/>
    <dgm:cxn modelId="{4F1776A9-3225-4441-8B97-433E2B71E382}" type="presOf" srcId="{FDE61377-F15E-415B-963D-62A0919B0A72}" destId="{08345C35-C7B6-4764-B891-55DCC2EA572F}" srcOrd="0" destOrd="0" presId="urn:microsoft.com/office/officeart/2005/8/layout/cycle2"/>
    <dgm:cxn modelId="{343B1E43-824F-4857-84BB-17FF1D487E51}" srcId="{E3B11743-4761-41FE-9114-3B0201036C5E}" destId="{077A2622-4486-4AB4-AB5E-2AB950AB7C7B}" srcOrd="3" destOrd="0" parTransId="{49F4A79B-4AE4-4024-B965-AA9AAB07CE7D}" sibTransId="{FAF356D8-3B7F-43AB-A831-D4E8BB612C98}"/>
    <dgm:cxn modelId="{18B15A14-EE98-44FF-9326-E62A9F9A277B}" type="presParOf" srcId="{76EF92A4-602A-487A-B070-9F12108C84B2}" destId="{D55437FF-D97B-4750-A08E-D275907A01FB}" srcOrd="0" destOrd="0" presId="urn:microsoft.com/office/officeart/2005/8/layout/cycle2"/>
    <dgm:cxn modelId="{A2BB3B5A-9A79-4692-9B58-9C544D35DBFE}" type="presParOf" srcId="{76EF92A4-602A-487A-B070-9F12108C84B2}" destId="{08345C35-C7B6-4764-B891-55DCC2EA572F}" srcOrd="1" destOrd="0" presId="urn:microsoft.com/office/officeart/2005/8/layout/cycle2"/>
    <dgm:cxn modelId="{733985FE-B140-448F-BAEF-2A53FCD17D03}" type="presParOf" srcId="{08345C35-C7B6-4764-B891-55DCC2EA572F}" destId="{9F2EB61A-2BBB-4222-8529-37A7F7247DBF}" srcOrd="0" destOrd="0" presId="urn:microsoft.com/office/officeart/2005/8/layout/cycle2"/>
    <dgm:cxn modelId="{61264A95-A6A4-4311-AB48-4AA6A6EC135A}" type="presParOf" srcId="{76EF92A4-602A-487A-B070-9F12108C84B2}" destId="{2C249268-14BB-4606-AC88-6DEFAAE04F0D}" srcOrd="2" destOrd="0" presId="urn:microsoft.com/office/officeart/2005/8/layout/cycle2"/>
    <dgm:cxn modelId="{9E3CA1A7-4ECC-479F-A975-FA89E04CD703}" type="presParOf" srcId="{76EF92A4-602A-487A-B070-9F12108C84B2}" destId="{CAACDE35-2C49-498B-B086-9F8F5001D85A}" srcOrd="3" destOrd="0" presId="urn:microsoft.com/office/officeart/2005/8/layout/cycle2"/>
    <dgm:cxn modelId="{41A8475C-0BF0-4BB3-9F61-BFBACFBC2BA1}" type="presParOf" srcId="{CAACDE35-2C49-498B-B086-9F8F5001D85A}" destId="{1016151B-115F-4768-B173-8346F3FD4E11}" srcOrd="0" destOrd="0" presId="urn:microsoft.com/office/officeart/2005/8/layout/cycle2"/>
    <dgm:cxn modelId="{23CDAB4E-CA8D-4ABC-B2FE-9599780A9CD5}" type="presParOf" srcId="{76EF92A4-602A-487A-B070-9F12108C84B2}" destId="{1D78B48E-BDAB-4353-97D2-CE5BF776CB5C}" srcOrd="4" destOrd="0" presId="urn:microsoft.com/office/officeart/2005/8/layout/cycle2"/>
    <dgm:cxn modelId="{B37C76B5-3CDB-42FD-8629-6D767D91D9F6}" type="presParOf" srcId="{76EF92A4-602A-487A-B070-9F12108C84B2}" destId="{21490616-66C2-4C33-9A0D-DAEF8B4BE70D}" srcOrd="5" destOrd="0" presId="urn:microsoft.com/office/officeart/2005/8/layout/cycle2"/>
    <dgm:cxn modelId="{5373863B-50D9-44F9-A619-032FFAEA593B}" type="presParOf" srcId="{21490616-66C2-4C33-9A0D-DAEF8B4BE70D}" destId="{5C45672A-58DA-485C-916C-B23A087F6DE6}" srcOrd="0" destOrd="0" presId="urn:microsoft.com/office/officeart/2005/8/layout/cycle2"/>
    <dgm:cxn modelId="{BB230505-2FF1-4FAD-B885-DDFC0DC79E5A}" type="presParOf" srcId="{76EF92A4-602A-487A-B070-9F12108C84B2}" destId="{628C2EBA-E965-4397-B485-5A57E8F44485}" srcOrd="6" destOrd="0" presId="urn:microsoft.com/office/officeart/2005/8/layout/cycle2"/>
    <dgm:cxn modelId="{7D071D25-4F77-4390-9004-1325E5B5BD58}" type="presParOf" srcId="{76EF92A4-602A-487A-B070-9F12108C84B2}" destId="{7873B52E-3BCE-4B11-8B24-E0372702671D}" srcOrd="7" destOrd="0" presId="urn:microsoft.com/office/officeart/2005/8/layout/cycle2"/>
    <dgm:cxn modelId="{BFA387C4-5490-4977-9B7D-E735FD24F77B}" type="presParOf" srcId="{7873B52E-3BCE-4B11-8B24-E0372702671D}" destId="{1D28F4AE-4F61-4DA4-894F-2B83414EECE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25881FE-B05D-4E97-A048-3BE66A056542}" type="datetimeFigureOut">
              <a:rPr lang="en-US" smtClean="0"/>
              <a:t>6/18/2015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4E92AFD-BBB5-4148-B3C6-AF19AA149EED}" type="slidenum">
              <a:rPr lang="en-US" smtClean="0"/>
              <a:t>‹#›</a:t>
            </a:fld>
            <a:endParaRPr lang="en-US"/>
          </a:p>
        </p:txBody>
      </p:sp>
    </p:spTree>
    <p:extLst>
      <p:ext uri="{BB962C8B-B14F-4D97-AF65-F5344CB8AC3E}">
        <p14:creationId xmlns:p14="http://schemas.microsoft.com/office/powerpoint/2010/main" val="171739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1</a:t>
            </a:fld>
            <a:endParaRPr lang="en-US"/>
          </a:p>
        </p:txBody>
      </p:sp>
    </p:spTree>
    <p:extLst>
      <p:ext uri="{BB962C8B-B14F-4D97-AF65-F5344CB8AC3E}">
        <p14:creationId xmlns:p14="http://schemas.microsoft.com/office/powerpoint/2010/main" val="895651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facet of moving the system to an</a:t>
            </a:r>
            <a:r>
              <a:rPr lang="en-US" baseline="0" dirty="0" smtClean="0"/>
              <a:t> intermediate scale through community detection is the potential for delineating different structural formations in the network.  Different communities can exhibit different structures as subnetworks of the larger network that can point towards functional differences in the system.  </a:t>
            </a:r>
          </a:p>
          <a:p>
            <a:endParaRPr lang="en-US" baseline="0" dirty="0" smtClean="0"/>
          </a:p>
          <a:p>
            <a:r>
              <a:rPr lang="en-US" baseline="0" dirty="0" smtClean="0"/>
              <a:t>In these cases, taxonomies of network types can be helpful in classifying the subnetworks, particularly when theory informs the network structure.  A good example of this from organization sociology is Burt’s theory of structural holes – the delineation of communities and an examination of their internal structure allows us to more easily identify those nodes that bridge the structural holes in the network.</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12</a:t>
            </a:fld>
            <a:endParaRPr lang="en-US"/>
          </a:p>
        </p:txBody>
      </p:sp>
    </p:spTree>
    <p:extLst>
      <p:ext uri="{BB962C8B-B14F-4D97-AF65-F5344CB8AC3E}">
        <p14:creationId xmlns:p14="http://schemas.microsoft.com/office/powerpoint/2010/main" val="700647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[1],</a:t>
            </a:r>
            <a:r>
              <a:rPr lang="en-US" baseline="0" dirty="0" smtClean="0"/>
              <a:t> a collaboration network.  Note that some communities have a clear hub-spoke structure (e.g. the yellow, orange, and blue clusters) while others have a more diffuse network structure (e.g. light blue).  </a:t>
            </a:r>
          </a:p>
          <a:p>
            <a:endParaRPr lang="en-US" baseline="0" dirty="0" smtClean="0"/>
          </a:p>
          <a:p>
            <a:r>
              <a:rPr lang="en-US" baseline="0" dirty="0" smtClean="0"/>
              <a:t>The former could indicate a formal collaboration style (e.g. a lab head and their team) while the latter could indicate a looser collection of affiliations.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13</a:t>
            </a:fld>
            <a:endParaRPr lang="en-US"/>
          </a:p>
        </p:txBody>
      </p:sp>
    </p:spTree>
    <p:extLst>
      <p:ext uri="{BB962C8B-B14F-4D97-AF65-F5344CB8AC3E}">
        <p14:creationId xmlns:p14="http://schemas.microsoft.com/office/powerpoint/2010/main" val="1954751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14</a:t>
            </a:fld>
            <a:endParaRPr lang="en-US"/>
          </a:p>
        </p:txBody>
      </p:sp>
    </p:spTree>
    <p:extLst>
      <p:ext uri="{BB962C8B-B14F-4D97-AF65-F5344CB8AC3E}">
        <p14:creationId xmlns:p14="http://schemas.microsoft.com/office/powerpoint/2010/main" val="61682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some motivation for finding communities in networks,</a:t>
            </a:r>
            <a:r>
              <a:rPr lang="en-US" baseline="0" dirty="0" smtClean="0"/>
              <a:t> we turn next to the second fundamental question – when are two nodes members of the same community.  This question is often overlooked or, at least, underappreciated in a lot of the work that uses networks and community detect.  The measure we choose to define similarity gives the basic underlying structure to our network.  So make the choice a good one – make sure you are emphasizing the aspects of the data that are most important to your hypotheses.  </a:t>
            </a:r>
          </a:p>
          <a:p>
            <a:endParaRPr lang="en-US" baseline="0" dirty="0" smtClean="0"/>
          </a:p>
          <a:p>
            <a:r>
              <a:rPr lang="en-US" baseline="0" dirty="0" smtClean="0"/>
              <a:t>While sometimes the choice of measure of less consequence, often it can dramatically change the landscape of your analysis.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15</a:t>
            </a:fld>
            <a:endParaRPr lang="en-US"/>
          </a:p>
        </p:txBody>
      </p:sp>
    </p:spTree>
    <p:extLst>
      <p:ext uri="{BB962C8B-B14F-4D97-AF65-F5344CB8AC3E}">
        <p14:creationId xmlns:p14="http://schemas.microsoft.com/office/powerpoint/2010/main" val="4175141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In each of these cases, just as the choice of similarity measure impacts your network structure, the choice of data informs what our analysis can reveal.</a:t>
            </a:r>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16</a:t>
            </a:fld>
            <a:endParaRPr lang="en-US"/>
          </a:p>
        </p:txBody>
      </p:sp>
    </p:spTree>
    <p:extLst>
      <p:ext uri="{BB962C8B-B14F-4D97-AF65-F5344CB8AC3E}">
        <p14:creationId xmlns:p14="http://schemas.microsoft.com/office/powerpoint/2010/main" val="67782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Euclidean distance is a good choice when the data you have is a vector of real numbers, preferably</a:t>
            </a:r>
            <a:r>
              <a:rPr lang="en-US" baseline="0" dirty="0" smtClean="0"/>
              <a:t> measurements.  Euclidean distance pays attention to both the direction and magnitude of the data vectors.   Using Euclidean distance on categorical data can produce odd or misleading results unless the categories are represented in ways that are interpretable via the distance.</a:t>
            </a:r>
          </a:p>
          <a:p>
            <a:endParaRPr lang="en-US" baseline="0" dirty="0" smtClean="0"/>
          </a:p>
          <a:p>
            <a:r>
              <a:rPr lang="en-US" baseline="0" dirty="0" smtClean="0"/>
              <a:t>For example, if you have a variable coded as 1 = Bad, 2 = Good, 9 = Neutral, Euclidean distance can give you strange results.  But a recoding with -1 = Bad, 0 = Neutral, and 1 = Good will likely give reasonable results.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17</a:t>
            </a:fld>
            <a:endParaRPr lang="en-US"/>
          </a:p>
        </p:txBody>
      </p:sp>
    </p:spTree>
    <p:extLst>
      <p:ext uri="{BB962C8B-B14F-4D97-AF65-F5344CB8AC3E}">
        <p14:creationId xmlns:p14="http://schemas.microsoft.com/office/powerpoint/2010/main" val="3938499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Cosine similarity is useful when you wish to emphasize</a:t>
            </a:r>
            <a:r>
              <a:rPr lang="en-US" baseline="0" dirty="0" smtClean="0"/>
              <a:t> the angle between the vectors without paying attention to the magnitude -  </a:t>
            </a:r>
            <a:r>
              <a:rPr lang="en-US" i="1" baseline="0" dirty="0" smtClean="0"/>
              <a:t>v</a:t>
            </a:r>
            <a:r>
              <a:rPr lang="en-US" i="0" baseline="0" dirty="0" smtClean="0"/>
              <a:t> and </a:t>
            </a:r>
            <a:r>
              <a:rPr lang="en-US" i="1" baseline="0" dirty="0" smtClean="0"/>
              <a:t>100v</a:t>
            </a:r>
            <a:r>
              <a:rPr lang="en-US" i="0" baseline="0" dirty="0" smtClean="0"/>
              <a:t> have angle zero between them.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18</a:t>
            </a:fld>
            <a:endParaRPr lang="en-US"/>
          </a:p>
        </p:txBody>
      </p:sp>
    </p:spTree>
    <p:extLst>
      <p:ext uri="{BB962C8B-B14F-4D97-AF65-F5344CB8AC3E}">
        <p14:creationId xmlns:p14="http://schemas.microsoft.com/office/powerpoint/2010/main" val="2834961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Measures</a:t>
            </a:r>
            <a:r>
              <a:rPr lang="en-US" baseline="0" dirty="0" smtClean="0"/>
              <a:t> of covariance (or its normalization correlation) are statistically motivated.  Covariance measures how well the two vectors, thought of as signals, move together.  Two vectors have high covariance if, when thought of as curves, they have the same shape.  Correlation, being the normalized version of covariance, pays attention to the shape, irrespective of magnitude.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19</a:t>
            </a:fld>
            <a:endParaRPr lang="en-US"/>
          </a:p>
        </p:txBody>
      </p:sp>
    </p:spTree>
    <p:extLst>
      <p:ext uri="{BB962C8B-B14F-4D97-AF65-F5344CB8AC3E}">
        <p14:creationId xmlns:p14="http://schemas.microsoft.com/office/powerpoint/2010/main" val="1346552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a solid answer to #1, </a:t>
            </a:r>
            <a:r>
              <a:rPr lang="en-US" b="1" dirty="0" smtClean="0">
                <a:effectLst/>
              </a:rPr>
              <a:t>you should not continue</a:t>
            </a:r>
            <a:r>
              <a:rPr lang="en-US" dirty="0" smtClean="0"/>
              <a:t>.</a:t>
            </a:r>
          </a:p>
          <a:p>
            <a:endParaRPr lang="en-US" dirty="0" smtClean="0"/>
          </a:p>
          <a:p>
            <a:r>
              <a:rPr lang="en-US" dirty="0" smtClean="0"/>
              <a:t>The answers to #2-4 should flow from</a:t>
            </a:r>
            <a:r>
              <a:rPr lang="en-US" baseline="0" dirty="0" smtClean="0"/>
              <a:t> #1 – while choices are sometimes constrained by external factors (e.g. availability and forms of data), whenever possible the choices at this stage should hew closely to the goals set forth in #1.</a:t>
            </a:r>
          </a:p>
          <a:p>
            <a:endParaRPr lang="en-US" dirty="0" smtClean="0"/>
          </a:p>
          <a:p>
            <a:r>
              <a:rPr lang="en-US" dirty="0" smtClean="0"/>
              <a:t>On #5:  We</a:t>
            </a:r>
            <a:r>
              <a:rPr lang="en-US" baseline="0" dirty="0" smtClean="0"/>
              <a:t> pose this question with applications to social science in mind.  In the network research community, where researchers focus on generating general techniques and algorithms that are widely applicable, the current answer is to test detection algorithms against empirical networks with known structure and/or synthetic networks with known, built communities.  As Newman notes [1], “</a:t>
            </a:r>
            <a:r>
              <a:rPr lang="en-US" sz="1300" dirty="0"/>
              <a:t>[W]e typically take one of two approaches. In the first, algorithms are tested against real-world networks for which there is an accepted division into communities, often based on additional measurements that are independent of the network itself, such as interviews with participants in a social network or analysis of the text of web pages. If an algorithm can reliably find the accepted structure then it is considered successful. In the second approach, algorithms are tested against computer-generated networks that have some form of community structure artificially embedded within them.  Although these approaches do set concrete targets for performance of community-detection methods, there is room for debate over whether those targets necessarily align with good performance in broader real-world situations. If we tune our algorithms to solve specific benchmark problems we run the risk of creating algorithms that solve those problems well but other (perhaps more realistic) problems poorly.”</a:t>
            </a:r>
          </a:p>
          <a:p>
            <a:endParaRPr lang="en-US" sz="1300" dirty="0"/>
          </a:p>
          <a:p>
            <a:r>
              <a:rPr lang="en-US" sz="1300" dirty="0"/>
              <a:t>While these considerations are important, for research on a specific question their relevance decreases – we may (and should!) adapt general methods to the specifics of our inquiry.</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20</a:t>
            </a:fld>
            <a:endParaRPr lang="en-US"/>
          </a:p>
        </p:txBody>
      </p:sp>
    </p:spTree>
    <p:extLst>
      <p:ext uri="{BB962C8B-B14F-4D97-AF65-F5344CB8AC3E}">
        <p14:creationId xmlns:p14="http://schemas.microsoft.com/office/powerpoint/2010/main" val="211125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21</a:t>
            </a:fld>
            <a:endParaRPr lang="en-US"/>
          </a:p>
        </p:txBody>
      </p:sp>
    </p:spTree>
    <p:extLst>
      <p:ext uri="{BB962C8B-B14F-4D97-AF65-F5344CB8AC3E}">
        <p14:creationId xmlns:p14="http://schemas.microsoft.com/office/powerpoint/2010/main" val="222089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all signed up to hear about community detection, so you must have an interest in figuring out how to find communities in networks. </a:t>
            </a:r>
            <a:r>
              <a:rPr lang="en-US" baseline="0" dirty="0" smtClean="0"/>
              <a:t> To discuss some of the myriad techniques for teasing out community structures, we must first decide why we are doing this at all.  The reason is simple but compelling – without understanding our motivation for clustering data into communities, we won’t have a clear sense of what our found communities might mean.  Clustering data without a clearly laid out goal in mind simply yields clusters and, while you might stumble upon interesting and relevant structure, without the additional context those clusters are often meaningless.</a:t>
            </a:r>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a:t>
            </a:fld>
            <a:endParaRPr lang="en-US"/>
          </a:p>
        </p:txBody>
      </p:sp>
    </p:spTree>
    <p:extLst>
      <p:ext uri="{BB962C8B-B14F-4D97-AF65-F5344CB8AC3E}">
        <p14:creationId xmlns:p14="http://schemas.microsoft.com/office/powerpoint/2010/main" val="261349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Classically,</a:t>
            </a:r>
            <a:r>
              <a:rPr lang="en-US" baseline="0" dirty="0" smtClean="0"/>
              <a:t> linkage use Euclidean distance as a dissimilarity measure.  Linkage is used in many different settings (e.g. genetics, mathematical biology, as well as in the social sciences).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22</a:t>
            </a:fld>
            <a:endParaRPr lang="en-US"/>
          </a:p>
        </p:txBody>
      </p:sp>
    </p:spTree>
    <p:extLst>
      <p:ext uri="{BB962C8B-B14F-4D97-AF65-F5344CB8AC3E}">
        <p14:creationId xmlns:p14="http://schemas.microsoft.com/office/powerpoint/2010/main" val="2150860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use the toy network to the right</a:t>
            </a:r>
            <a:r>
              <a:rPr lang="en-US" baseline="0" dirty="0" smtClean="0"/>
              <a:t> as a running example for our methods.  While links are shown, for linkage we’ll use their positions in the plane and Euclidean distance between those locations as our measure of dissimilarity.</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23</a:t>
            </a:fld>
            <a:endParaRPr lang="en-US"/>
          </a:p>
        </p:txBody>
      </p:sp>
    </p:spTree>
    <p:extLst>
      <p:ext uri="{BB962C8B-B14F-4D97-AF65-F5344CB8AC3E}">
        <p14:creationId xmlns:p14="http://schemas.microsoft.com/office/powerpoint/2010/main" val="3058241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shortest distance is between</a:t>
            </a:r>
            <a:r>
              <a:rPr lang="en-US" baseline="0" dirty="0" smtClean="0"/>
              <a:t> the two orange nodes which we combine in our first iteration of linkage.  As part of the algorithm, for each node we record the distance at which the node is absorbed into an aggregate node.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24</a:t>
            </a:fld>
            <a:endParaRPr lang="en-US"/>
          </a:p>
        </p:txBody>
      </p:sp>
    </p:spTree>
    <p:extLst>
      <p:ext uri="{BB962C8B-B14F-4D97-AF65-F5344CB8AC3E}">
        <p14:creationId xmlns:p14="http://schemas.microsoft.com/office/powerpoint/2010/main" val="306347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second step, there are two pairs with the same distance.  We aggregate</a:t>
            </a:r>
            <a:r>
              <a:rPr lang="en-US" baseline="0" dirty="0" smtClean="0"/>
              <a:t> them </a:t>
            </a:r>
            <a:r>
              <a:rPr lang="en-US" baseline="0" dirty="0" err="1" smtClean="0"/>
              <a:t>simulataneously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25</a:t>
            </a:fld>
            <a:endParaRPr lang="en-US"/>
          </a:p>
        </p:txBody>
      </p:sp>
    </p:spTree>
    <p:extLst>
      <p:ext uri="{BB962C8B-B14F-4D97-AF65-F5344CB8AC3E}">
        <p14:creationId xmlns:p14="http://schemas.microsoft.com/office/powerpoint/2010/main" val="688391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Linkage continues until all nodes have been absorbed</a:t>
            </a:r>
            <a:r>
              <a:rPr lang="en-US" baseline="0" dirty="0" smtClean="0"/>
              <a:t> into a single (large) node.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26</a:t>
            </a:fld>
            <a:endParaRPr lang="en-US"/>
          </a:p>
        </p:txBody>
      </p:sp>
    </p:spTree>
    <p:extLst>
      <p:ext uri="{BB962C8B-B14F-4D97-AF65-F5344CB8AC3E}">
        <p14:creationId xmlns:p14="http://schemas.microsoft.com/office/powerpoint/2010/main" val="2149920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put this steps and information together into one object</a:t>
            </a:r>
            <a:r>
              <a:rPr lang="en-US" baseline="0" dirty="0" smtClean="0"/>
              <a:t> – a </a:t>
            </a:r>
            <a:r>
              <a:rPr lang="en-US" baseline="0" dirty="0" err="1" smtClean="0"/>
              <a:t>dendrogram</a:t>
            </a:r>
            <a:r>
              <a:rPr lang="en-US" baseline="0" dirty="0" smtClean="0"/>
              <a:t>.  </a:t>
            </a:r>
            <a:r>
              <a:rPr lang="en-US" baseline="0" dirty="0" err="1" smtClean="0"/>
              <a:t>Dendrograms</a:t>
            </a:r>
            <a:r>
              <a:rPr lang="en-US" baseline="0" dirty="0" smtClean="0"/>
              <a:t> capture all the information in linkage at once and provide a nice picture of the results.  By selecting a height, one can recover any intermediate grouping.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27</a:t>
            </a:fld>
            <a:endParaRPr lang="en-US"/>
          </a:p>
        </p:txBody>
      </p:sp>
    </p:spTree>
    <p:extLst>
      <p:ext uri="{BB962C8B-B14F-4D97-AF65-F5344CB8AC3E}">
        <p14:creationId xmlns:p14="http://schemas.microsoft.com/office/powerpoint/2010/main" val="1734866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return to thinking</a:t>
            </a:r>
            <a:r>
              <a:rPr lang="en-US" baseline="0" dirty="0" smtClean="0"/>
              <a:t> about legislative voting.  Instead of the ideal case we thought about before, we’ll use real data (retrieved from K. Poole’s voteview.com).  If we want to use linkage, the standard distance we use is Euclidean distance (side note:  think about what this choice of metric will impose on the network) but the standard </a:t>
            </a:r>
            <a:r>
              <a:rPr lang="en-US" baseline="0" dirty="0" err="1" smtClean="0"/>
              <a:t>voteview</a:t>
            </a:r>
            <a:r>
              <a:rPr lang="en-US" baseline="0" dirty="0" smtClean="0"/>
              <a:t> method of encoding votes (1,2,3 = yes, 4,5,6 = n, 7,8,9= missing) will yield very funny distances if applied directly.  So, we change the encoding of the vote to better match the metric.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28</a:t>
            </a:fld>
            <a:endParaRPr lang="en-US"/>
          </a:p>
        </p:txBody>
      </p:sp>
    </p:spTree>
    <p:extLst>
      <p:ext uri="{BB962C8B-B14F-4D97-AF65-F5344CB8AC3E}">
        <p14:creationId xmlns:p14="http://schemas.microsoft.com/office/powerpoint/2010/main" val="384966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onsolas" panose="020B0609020204030204" pitchFamily="49" charset="0"/>
                <a:cs typeface="Consolas" panose="020B0609020204030204" pitchFamily="49" charset="0"/>
              </a:rPr>
              <a:t>#Load the Political Science Computational Laboratory library</a:t>
            </a:r>
          </a:p>
          <a:p>
            <a:r>
              <a:rPr lang="en-US" dirty="0" smtClean="0">
                <a:latin typeface="Consolas" panose="020B0609020204030204" pitchFamily="49" charset="0"/>
                <a:cs typeface="Consolas" panose="020B0609020204030204" pitchFamily="49" charset="0"/>
              </a:rPr>
              <a:t>library("</a:t>
            </a:r>
            <a:r>
              <a:rPr lang="en-US" dirty="0" err="1" smtClean="0">
                <a:latin typeface="Consolas" panose="020B0609020204030204" pitchFamily="49" charset="0"/>
                <a:cs typeface="Consolas" panose="020B0609020204030204" pitchFamily="49" charset="0"/>
              </a:rPr>
              <a:t>pscl</a:t>
            </a:r>
            <a:r>
              <a:rPr lang="en-US" dirty="0" smtClean="0">
                <a:latin typeface="Consolas" panose="020B0609020204030204" pitchFamily="49" charset="0"/>
                <a:cs typeface="Consolas" panose="020B0609020204030204" pitchFamily="49" charset="0"/>
              </a:rPr>
              <a:t>")</a:t>
            </a: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#Read in roll call data (using </a:t>
            </a:r>
            <a:r>
              <a:rPr lang="en-US" dirty="0" err="1" smtClean="0">
                <a:latin typeface="Consolas" panose="020B0609020204030204" pitchFamily="49" charset="0"/>
                <a:cs typeface="Consolas" panose="020B0609020204030204" pitchFamily="49" charset="0"/>
              </a:rPr>
              <a:t>readKH</a:t>
            </a:r>
            <a:r>
              <a:rPr lang="en-US" dirty="0" smtClean="0">
                <a:latin typeface="Consolas" panose="020B0609020204030204" pitchFamily="49" charset="0"/>
                <a:cs typeface="Consolas" panose="020B0609020204030204" pitchFamily="49" charset="0"/>
              </a:rPr>
              <a:t> from </a:t>
            </a:r>
            <a:r>
              <a:rPr lang="en-US" dirty="0" err="1" smtClean="0">
                <a:latin typeface="Consolas" panose="020B0609020204030204" pitchFamily="49" charset="0"/>
                <a:cs typeface="Consolas" panose="020B0609020204030204" pitchFamily="49" charset="0"/>
              </a:rPr>
              <a:t>pscl</a:t>
            </a:r>
            <a:r>
              <a:rPr lang="en-US" dirty="0" smtClean="0">
                <a:latin typeface="Consolas" panose="020B0609020204030204" pitchFamily="49" charset="0"/>
                <a:cs typeface="Consolas" panose="020B0609020204030204" pitchFamily="49" charset="0"/>
              </a:rPr>
              <a:t>)</a:t>
            </a:r>
          </a:p>
          <a:p>
            <a:r>
              <a:rPr lang="en-US" dirty="0" smtClean="0">
                <a:latin typeface="Consolas" panose="020B0609020204030204" pitchFamily="49" charset="0"/>
                <a:cs typeface="Consolas" panose="020B0609020204030204" pitchFamily="49" charset="0"/>
              </a:rPr>
              <a:t>h113&lt;-</a:t>
            </a:r>
            <a:r>
              <a:rPr lang="en-US" dirty="0" err="1" smtClean="0">
                <a:latin typeface="Consolas" panose="020B0609020204030204" pitchFamily="49" charset="0"/>
                <a:cs typeface="Consolas" panose="020B0609020204030204" pitchFamily="49" charset="0"/>
              </a:rPr>
              <a:t>readKH</a:t>
            </a:r>
            <a:r>
              <a:rPr lang="en-US" dirty="0" smtClean="0">
                <a:latin typeface="Consolas" panose="020B0609020204030204" pitchFamily="49" charset="0"/>
                <a:cs typeface="Consolas" panose="020B0609020204030204" pitchFamily="49" charset="0"/>
              </a:rPr>
              <a:t>("hou113kh.ord",dtl=</a:t>
            </a:r>
            <a:r>
              <a:rPr lang="en-US" dirty="0" err="1" smtClean="0">
                <a:latin typeface="Consolas" panose="020B0609020204030204" pitchFamily="49" charset="0"/>
                <a:cs typeface="Consolas" panose="020B0609020204030204" pitchFamily="49" charset="0"/>
              </a:rPr>
              <a:t>NULL,yea</a:t>
            </a:r>
            <a:r>
              <a:rPr lang="en-US" dirty="0" smtClean="0">
                <a:latin typeface="Consolas" panose="020B0609020204030204" pitchFamily="49" charset="0"/>
                <a:cs typeface="Consolas" panose="020B0609020204030204" pitchFamily="49" charset="0"/>
              </a:rPr>
              <a:t>=c(1,2,3),nay=c(4,5,6),missing=c(7,8,9),</a:t>
            </a:r>
            <a:r>
              <a:rPr lang="en-US" dirty="0" err="1" smtClean="0">
                <a:latin typeface="Consolas" panose="020B0609020204030204" pitchFamily="49" charset="0"/>
                <a:cs typeface="Consolas" panose="020B0609020204030204" pitchFamily="49" charset="0"/>
              </a:rPr>
              <a:t>notInLegis</a:t>
            </a:r>
            <a:r>
              <a:rPr lang="en-US" dirty="0" smtClean="0">
                <a:latin typeface="Consolas" panose="020B0609020204030204" pitchFamily="49" charset="0"/>
                <a:cs typeface="Consolas" panose="020B0609020204030204" pitchFamily="49" charset="0"/>
              </a:rPr>
              <a:t>=0,desc="113th House of </a:t>
            </a:r>
            <a:r>
              <a:rPr lang="en-US" dirty="0" err="1" smtClean="0">
                <a:latin typeface="Consolas" panose="020B0609020204030204" pitchFamily="49" charset="0"/>
                <a:cs typeface="Consolas" panose="020B0609020204030204" pitchFamily="49" charset="0"/>
              </a:rPr>
              <a:t>Representatives",debug</a:t>
            </a:r>
            <a:r>
              <a:rPr lang="en-US" dirty="0" smtClean="0">
                <a:latin typeface="Consolas" panose="020B0609020204030204" pitchFamily="49" charset="0"/>
                <a:cs typeface="Consolas" panose="020B0609020204030204" pitchFamily="49" charset="0"/>
              </a:rPr>
              <a:t>=FALSE)</a:t>
            </a: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#Extract the matrix of votes</a:t>
            </a:r>
          </a:p>
          <a:p>
            <a:r>
              <a:rPr lang="en-US" dirty="0" smtClean="0">
                <a:latin typeface="Consolas" panose="020B0609020204030204" pitchFamily="49" charset="0"/>
                <a:cs typeface="Consolas" panose="020B0609020204030204" pitchFamily="49" charset="0"/>
              </a:rPr>
              <a:t>votes&lt;-</a:t>
            </a:r>
            <a:r>
              <a:rPr lang="en-US" dirty="0" err="1" smtClean="0">
                <a:latin typeface="Consolas" panose="020B0609020204030204" pitchFamily="49" charset="0"/>
                <a:cs typeface="Consolas" panose="020B0609020204030204" pitchFamily="49" charset="0"/>
              </a:rPr>
              <a:t>as.matrix</a:t>
            </a:r>
            <a:r>
              <a:rPr lang="en-US" dirty="0" smtClean="0">
                <a:latin typeface="Consolas" panose="020B0609020204030204" pitchFamily="49" charset="0"/>
                <a:cs typeface="Consolas" panose="020B0609020204030204" pitchFamily="49" charset="0"/>
              </a:rPr>
              <a:t>(h113$votes)</a:t>
            </a: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#Edit the vote categories to {-1,0,1}</a:t>
            </a:r>
          </a:p>
          <a:p>
            <a:r>
              <a:rPr lang="fr-FR" dirty="0" smtClean="0">
                <a:latin typeface="Consolas" panose="020B0609020204030204" pitchFamily="49" charset="0"/>
                <a:cs typeface="Consolas" panose="020B0609020204030204" pitchFamily="49" charset="0"/>
              </a:rPr>
              <a:t>votes0=votes</a:t>
            </a:r>
          </a:p>
          <a:p>
            <a:r>
              <a:rPr lang="fr-FR" dirty="0" smtClean="0">
                <a:latin typeface="Consolas" panose="020B0609020204030204" pitchFamily="49" charset="0"/>
                <a:cs typeface="Consolas" panose="020B0609020204030204" pitchFamily="49" charset="0"/>
              </a:rPr>
              <a:t>votes0[votes0==9]=0</a:t>
            </a:r>
          </a:p>
          <a:p>
            <a:r>
              <a:rPr lang="fr-FR" dirty="0" smtClean="0">
                <a:latin typeface="Consolas" panose="020B0609020204030204" pitchFamily="49" charset="0"/>
                <a:cs typeface="Consolas" panose="020B0609020204030204" pitchFamily="49" charset="0"/>
              </a:rPr>
              <a:t>votes0[votes0==0]=0</a:t>
            </a:r>
          </a:p>
          <a:p>
            <a:r>
              <a:rPr lang="fr-FR" dirty="0" smtClean="0">
                <a:latin typeface="Consolas" panose="020B0609020204030204" pitchFamily="49" charset="0"/>
                <a:cs typeface="Consolas" panose="020B0609020204030204" pitchFamily="49" charset="0"/>
              </a:rPr>
              <a:t>votes0[votes0==6]=-1</a:t>
            </a:r>
          </a:p>
          <a:p>
            <a:endParaRPr lang="fr-FR"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29</a:t>
            </a:fld>
            <a:endParaRPr lang="en-US"/>
          </a:p>
        </p:txBody>
      </p:sp>
    </p:spTree>
    <p:extLst>
      <p:ext uri="{BB962C8B-B14F-4D97-AF65-F5344CB8AC3E}">
        <p14:creationId xmlns:p14="http://schemas.microsoft.com/office/powerpoint/2010/main" val="3212325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onsolas" panose="020B0609020204030204" pitchFamily="49" charset="0"/>
                <a:cs typeface="Consolas" panose="020B0609020204030204" pitchFamily="49" charset="0"/>
              </a:rPr>
              <a:t>#Compute the distances between the vote vectors</a:t>
            </a:r>
          </a:p>
          <a:p>
            <a:r>
              <a:rPr lang="en-US" dirty="0" smtClean="0">
                <a:latin typeface="Consolas" panose="020B0609020204030204" pitchFamily="49" charset="0"/>
                <a:cs typeface="Consolas" panose="020B0609020204030204" pitchFamily="49" charset="0"/>
              </a:rPr>
              <a:t>d&lt;-</a:t>
            </a:r>
            <a:r>
              <a:rPr lang="en-US" dirty="0" err="1" smtClean="0">
                <a:latin typeface="Consolas" panose="020B0609020204030204" pitchFamily="49" charset="0"/>
                <a:cs typeface="Consolas" panose="020B0609020204030204" pitchFamily="49" charset="0"/>
              </a:rPr>
              <a:t>dist</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na.omit</a:t>
            </a:r>
            <a:r>
              <a:rPr lang="en-US" dirty="0" smtClean="0">
                <a:latin typeface="Consolas" panose="020B0609020204030204" pitchFamily="49" charset="0"/>
                <a:cs typeface="Consolas" panose="020B0609020204030204" pitchFamily="49" charset="0"/>
              </a:rPr>
              <a:t>(votes0))</a:t>
            </a: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#Perform complete linkage</a:t>
            </a:r>
          </a:p>
          <a:p>
            <a:r>
              <a:rPr lang="en-US" dirty="0" smtClean="0">
                <a:latin typeface="Consolas" panose="020B0609020204030204" pitchFamily="49" charset="0"/>
                <a:cs typeface="Consolas" panose="020B0609020204030204" pitchFamily="49" charset="0"/>
              </a:rPr>
              <a:t>linkage&lt;-</a:t>
            </a:r>
            <a:r>
              <a:rPr lang="en-US" dirty="0" err="1" smtClean="0">
                <a:latin typeface="Consolas" panose="020B0609020204030204" pitchFamily="49" charset="0"/>
                <a:cs typeface="Consolas" panose="020B0609020204030204" pitchFamily="49" charset="0"/>
              </a:rPr>
              <a:t>hclust</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d,method</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complete",members</a:t>
            </a:r>
            <a:r>
              <a:rPr lang="en-US" dirty="0" smtClean="0">
                <a:latin typeface="Consolas" panose="020B0609020204030204" pitchFamily="49" charset="0"/>
                <a:cs typeface="Consolas" panose="020B0609020204030204" pitchFamily="49" charset="0"/>
              </a:rPr>
              <a:t> = NULL)</a:t>
            </a: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#Plot the </a:t>
            </a:r>
            <a:r>
              <a:rPr lang="en-US" dirty="0" err="1" smtClean="0">
                <a:latin typeface="Consolas" panose="020B0609020204030204" pitchFamily="49" charset="0"/>
                <a:cs typeface="Consolas" panose="020B0609020204030204" pitchFamily="49" charset="0"/>
              </a:rPr>
              <a:t>dendrogram</a:t>
            </a:r>
            <a:r>
              <a:rPr lang="en-US" dirty="0" smtClean="0">
                <a:latin typeface="Consolas" panose="020B0609020204030204" pitchFamily="49" charset="0"/>
                <a:cs typeface="Consolas" panose="020B0609020204030204" pitchFamily="49" charset="0"/>
              </a:rPr>
              <a:t> derived from linkage</a:t>
            </a:r>
          </a:p>
          <a:p>
            <a:r>
              <a:rPr lang="en-US" dirty="0" smtClean="0">
                <a:latin typeface="Consolas" panose="020B0609020204030204" pitchFamily="49" charset="0"/>
                <a:cs typeface="Consolas" panose="020B0609020204030204" pitchFamily="49" charset="0"/>
              </a:rPr>
              <a:t>plot(linkage, labels = NULL, hang = 0.1, check = </a:t>
            </a:r>
            <a:r>
              <a:rPr lang="en-US" dirty="0" err="1" smtClean="0">
                <a:latin typeface="Consolas" panose="020B0609020204030204" pitchFamily="49" charset="0"/>
                <a:cs typeface="Consolas" panose="020B0609020204030204" pitchFamily="49" charset="0"/>
              </a:rPr>
              <a:t>TRUE,axes</a:t>
            </a:r>
            <a:r>
              <a:rPr lang="en-US" dirty="0" smtClean="0">
                <a:latin typeface="Consolas" panose="020B0609020204030204" pitchFamily="49" charset="0"/>
                <a:cs typeface="Consolas" panose="020B0609020204030204" pitchFamily="49" charset="0"/>
              </a:rPr>
              <a:t> = TRUE, </a:t>
            </a:r>
            <a:r>
              <a:rPr lang="en-US" dirty="0" err="1" smtClean="0">
                <a:latin typeface="Consolas" panose="020B0609020204030204" pitchFamily="49" charset="0"/>
                <a:cs typeface="Consolas" panose="020B0609020204030204" pitchFamily="49" charset="0"/>
              </a:rPr>
              <a:t>frame.plot</a:t>
            </a:r>
            <a:r>
              <a:rPr lang="en-US" dirty="0" smtClean="0">
                <a:latin typeface="Consolas" panose="020B0609020204030204" pitchFamily="49" charset="0"/>
                <a:cs typeface="Consolas" panose="020B0609020204030204" pitchFamily="49" charset="0"/>
              </a:rPr>
              <a:t> = FALSE, </a:t>
            </a:r>
            <a:r>
              <a:rPr lang="en-US" dirty="0" err="1" smtClean="0">
                <a:latin typeface="Consolas" panose="020B0609020204030204" pitchFamily="49" charset="0"/>
                <a:cs typeface="Consolas" panose="020B0609020204030204" pitchFamily="49" charset="0"/>
              </a:rPr>
              <a:t>ann</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TRUE,main</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Dendrogram</a:t>
            </a:r>
            <a:r>
              <a:rPr lang="en-US" dirty="0" smtClean="0">
                <a:latin typeface="Consolas" panose="020B0609020204030204" pitchFamily="49" charset="0"/>
                <a:cs typeface="Consolas" panose="020B0609020204030204" pitchFamily="49" charset="0"/>
              </a:rPr>
              <a:t> for 113th </a:t>
            </a:r>
            <a:r>
              <a:rPr lang="en-US" dirty="0" err="1" smtClean="0">
                <a:latin typeface="Consolas" panose="020B0609020204030204" pitchFamily="49" charset="0"/>
                <a:cs typeface="Consolas" panose="020B0609020204030204" pitchFamily="49" charset="0"/>
              </a:rPr>
              <a:t>House",sub</a:t>
            </a:r>
            <a:r>
              <a:rPr lang="en-US" dirty="0" smtClean="0">
                <a:latin typeface="Consolas" panose="020B0609020204030204" pitchFamily="49" charset="0"/>
                <a:cs typeface="Consolas" panose="020B0609020204030204" pitchFamily="49" charset="0"/>
              </a:rPr>
              <a:t> = NULL, </a:t>
            </a:r>
            <a:r>
              <a:rPr lang="en-US" dirty="0" err="1" smtClean="0">
                <a:latin typeface="Consolas" panose="020B0609020204030204" pitchFamily="49" charset="0"/>
                <a:cs typeface="Consolas" panose="020B0609020204030204" pitchFamily="49" charset="0"/>
              </a:rPr>
              <a:t>xlab</a:t>
            </a:r>
            <a:r>
              <a:rPr lang="en-US" dirty="0" smtClean="0">
                <a:latin typeface="Consolas" panose="020B0609020204030204" pitchFamily="49" charset="0"/>
                <a:cs typeface="Consolas" panose="020B0609020204030204" pitchFamily="49" charset="0"/>
              </a:rPr>
              <a:t> = "Representative", </a:t>
            </a:r>
            <a:r>
              <a:rPr lang="en-US" dirty="0" err="1" smtClean="0">
                <a:latin typeface="Consolas" panose="020B0609020204030204" pitchFamily="49" charset="0"/>
                <a:cs typeface="Consolas" panose="020B0609020204030204" pitchFamily="49" charset="0"/>
              </a:rPr>
              <a:t>ylab</a:t>
            </a:r>
            <a:r>
              <a:rPr lang="en-US" dirty="0" smtClean="0">
                <a:latin typeface="Consolas" panose="020B0609020204030204" pitchFamily="49" charset="0"/>
                <a:cs typeface="Consolas" panose="020B0609020204030204" pitchFamily="49" charset="0"/>
              </a:rPr>
              <a:t> = "Height")</a:t>
            </a:r>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31</a:t>
            </a:fld>
            <a:endParaRPr lang="en-US"/>
          </a:p>
        </p:txBody>
      </p:sp>
    </p:spTree>
    <p:extLst>
      <p:ext uri="{BB962C8B-B14F-4D97-AF65-F5344CB8AC3E}">
        <p14:creationId xmlns:p14="http://schemas.microsoft.com/office/powerpoint/2010/main" val="3174421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added</a:t>
            </a:r>
            <a:r>
              <a:rPr lang="en-US" baseline="0" dirty="0" smtClean="0"/>
              <a:t> the shaded boxes to indicate an interpretation for the top level clusters – party caucus.  Those representatives in the red box caucus with the Republicans while almost all of those in the blue box caucus with the Democrats.  </a:t>
            </a:r>
          </a:p>
          <a:p>
            <a:endParaRPr lang="en-US" baseline="0" dirty="0" smtClean="0"/>
          </a:p>
          <a:p>
            <a:r>
              <a:rPr lang="en-US" baseline="0" dirty="0" smtClean="0"/>
              <a:t>Questions:</a:t>
            </a:r>
          </a:p>
          <a:p>
            <a:pPr marL="241653" indent="-241653">
              <a:buAutoNum type="arabicPeriod"/>
            </a:pPr>
            <a:r>
              <a:rPr lang="en-US" baseline="0" dirty="0" smtClean="0"/>
              <a:t>What does the differences in heights mean at the top level?</a:t>
            </a:r>
          </a:p>
          <a:p>
            <a:pPr marL="241653" indent="-241653">
              <a:buAutoNum type="arabicPeriod"/>
            </a:pPr>
            <a:r>
              <a:rPr lang="en-US" baseline="0" dirty="0" smtClean="0"/>
              <a:t>Can you determine which party caucus has more distinct subgroups?</a:t>
            </a:r>
          </a:p>
          <a:p>
            <a:pPr marL="241653" indent="-241653">
              <a:buAutoNum type="arabicPeriod"/>
            </a:pP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33</a:t>
            </a:fld>
            <a:endParaRPr lang="en-US"/>
          </a:p>
        </p:txBody>
      </p:sp>
    </p:spTree>
    <p:extLst>
      <p:ext uri="{BB962C8B-B14F-4D97-AF65-F5344CB8AC3E}">
        <p14:creationId xmlns:p14="http://schemas.microsoft.com/office/powerpoint/2010/main" val="151503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four broad categories</a:t>
            </a:r>
            <a:r>
              <a:rPr lang="en-US" baseline="0" dirty="0" smtClean="0"/>
              <a:t> of reasons why we might cluster data.  They are all interconnected and somewhat overlapping as finding communities can do all of them simultaneously.  We’ll discuss each in turn.</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a:t>
            </a:fld>
            <a:endParaRPr lang="en-US"/>
          </a:p>
        </p:txBody>
      </p:sp>
    </p:spTree>
    <p:extLst>
      <p:ext uri="{BB962C8B-B14F-4D97-AF65-F5344CB8AC3E}">
        <p14:creationId xmlns:p14="http://schemas.microsoft.com/office/powerpoint/2010/main" val="982863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Brat and Emerson only sat as representatives for a short time during this session.  Rep. Emerson resigned shortly after the beginning</a:t>
            </a:r>
            <a:r>
              <a:rPr lang="en-US" baseline="0" dirty="0" smtClean="0"/>
              <a:t> of the session to take a job in the private sector while Rep. Brat was sworn in late in the session to fill the seat vacated by Rep. Cantor.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34</a:t>
            </a:fld>
            <a:endParaRPr lang="en-US"/>
          </a:p>
        </p:txBody>
      </p:sp>
    </p:spTree>
    <p:extLst>
      <p:ext uri="{BB962C8B-B14F-4D97-AF65-F5344CB8AC3E}">
        <p14:creationId xmlns:p14="http://schemas.microsoft.com/office/powerpoint/2010/main" val="121478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Linkage has</a:t>
                </a:r>
                <a:r>
                  <a:rPr lang="en-US" baseline="0" dirty="0" smtClean="0"/>
                  <a:t> moderate computational cost – there are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𝑛</m:t>
                        </m:r>
                      </m:e>
                      <m:sup>
                        <m:r>
                          <a:rPr lang="en-US" b="0" i="1" baseline="0" smtClean="0">
                            <a:latin typeface="Cambria Math" panose="02040503050406030204" pitchFamily="18" charset="0"/>
                          </a:rPr>
                          <m:t>2</m:t>
                        </m:r>
                      </m:sup>
                    </m:sSup>
                  </m:oMath>
                </a14:m>
                <a:r>
                  <a:rPr lang="en-US" dirty="0" smtClean="0"/>
                  <a:t> distance computations in the</a:t>
                </a:r>
                <a:r>
                  <a:rPr lang="en-US" baseline="0" dirty="0" smtClean="0"/>
                  <a:t> first iteration and </a:t>
                </a:r>
                <a14:m>
                  <m:oMath xmlns:m="http://schemas.openxmlformats.org/officeDocument/2006/math">
                    <m:r>
                      <a:rPr lang="en-US" b="0" i="1" baseline="0" smtClean="0">
                        <a:latin typeface="Cambria Math" panose="02040503050406030204" pitchFamily="18" charset="0"/>
                      </a:rPr>
                      <m:t>𝑂</m:t>
                    </m:r>
                    <m:r>
                      <a:rPr lang="en-US" b="0" i="1" baseline="0" smtClean="0">
                        <a:latin typeface="Cambria Math" panose="02040503050406030204" pitchFamily="18" charset="0"/>
                      </a:rPr>
                      <m:t>(</m:t>
                    </m:r>
                    <m:r>
                      <a:rPr lang="en-US" b="0" i="1" baseline="0" smtClean="0">
                        <a:latin typeface="Cambria Math" panose="02040503050406030204" pitchFamily="18" charset="0"/>
                      </a:rPr>
                      <m:t>𝑛</m:t>
                    </m:r>
                    <m:r>
                      <a:rPr lang="en-US" b="0" i="1" baseline="0" smtClean="0">
                        <a:latin typeface="Cambria Math" panose="02040503050406030204" pitchFamily="18" charset="0"/>
                      </a:rPr>
                      <m:t>)</m:t>
                    </m:r>
                  </m:oMath>
                </a14:m>
                <a:r>
                  <a:rPr lang="en-US" dirty="0" smtClean="0"/>
                  <a:t> for each step after</a:t>
                </a:r>
                <a:r>
                  <a:rPr lang="en-US" baseline="0" dirty="0" smtClean="0"/>
                  <a:t> that.</a:t>
                </a:r>
                <a:endParaRPr lang="en-US" dirty="0"/>
              </a:p>
            </p:txBody>
          </p:sp>
        </mc:Choice>
        <mc:Fallback xmlns="">
          <p:sp>
            <p:nvSpPr>
              <p:cNvPr id="3" name="Notes Placeholder 2"/>
              <p:cNvSpPr>
                <a:spLocks noGrp="1"/>
              </p:cNvSpPr>
              <p:nvPr>
                <p:ph type="body" idx="1"/>
              </p:nvPr>
            </p:nvSpPr>
            <p:spPr/>
            <p:txBody>
              <a:bodyPr/>
              <a:lstStyle/>
              <a:p>
                <a:r>
                  <a:rPr lang="en-US" dirty="0" smtClean="0"/>
                  <a:t>Linkage has</a:t>
                </a:r>
                <a:r>
                  <a:rPr lang="en-US" baseline="0" dirty="0" smtClean="0"/>
                  <a:t> moderate computational cost – there are </a:t>
                </a:r>
                <a:r>
                  <a:rPr lang="en-US" b="0" i="0" baseline="0" smtClean="0">
                    <a:latin typeface="Cambria Math" panose="02040503050406030204" pitchFamily="18" charset="0"/>
                  </a:rPr>
                  <a:t>𝑛^2</a:t>
                </a:r>
                <a:r>
                  <a:rPr lang="en-US" dirty="0" smtClean="0"/>
                  <a:t> distance computations in the</a:t>
                </a:r>
                <a:r>
                  <a:rPr lang="en-US" baseline="0" dirty="0" smtClean="0"/>
                  <a:t> first iteration and </a:t>
                </a:r>
                <a:r>
                  <a:rPr lang="en-US" b="0" i="0" baseline="0" smtClean="0">
                    <a:latin typeface="Cambria Math" panose="02040503050406030204" pitchFamily="18" charset="0"/>
                  </a:rPr>
                  <a:t>𝑂(𝑛)</a:t>
                </a:r>
                <a:r>
                  <a:rPr lang="en-US" dirty="0" smtClean="0"/>
                  <a:t> for each step after</a:t>
                </a:r>
                <a:r>
                  <a:rPr lang="en-US" baseline="0" dirty="0" smtClean="0"/>
                  <a:t> that.</a:t>
                </a:r>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35</a:t>
            </a:fld>
            <a:endParaRPr lang="en-US"/>
          </a:p>
        </p:txBody>
      </p:sp>
    </p:spTree>
    <p:extLst>
      <p:ext uri="{BB962C8B-B14F-4D97-AF65-F5344CB8AC3E}">
        <p14:creationId xmlns:p14="http://schemas.microsoft.com/office/powerpoint/2010/main" val="1657924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Linkage took the notion of similarity as it’s central organizing</a:t>
            </a:r>
            <a:r>
              <a:rPr lang="en-US" baseline="0" dirty="0" smtClean="0"/>
              <a:t> motivation.  Representative clustering techniques use similarity to help define the representative nodes for different communities.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36</a:t>
            </a:fld>
            <a:endParaRPr lang="en-US"/>
          </a:p>
        </p:txBody>
      </p:sp>
    </p:spTree>
    <p:extLst>
      <p:ext uri="{BB962C8B-B14F-4D97-AF65-F5344CB8AC3E}">
        <p14:creationId xmlns:p14="http://schemas.microsoft.com/office/powerpoint/2010/main" val="1291960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  Linkage and k-means give different results</a:t>
            </a:r>
            <a:r>
              <a:rPr lang="en-US" baseline="0" dirty="0" smtClean="0"/>
              <a:t> for our toy network.</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37</a:t>
            </a:fld>
            <a:endParaRPr lang="en-US"/>
          </a:p>
        </p:txBody>
      </p:sp>
    </p:spTree>
    <p:extLst>
      <p:ext uri="{BB962C8B-B14F-4D97-AF65-F5344CB8AC3E}">
        <p14:creationId xmlns:p14="http://schemas.microsoft.com/office/powerpoint/2010/main" val="346943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R code</a:t>
                </a:r>
                <a:r>
                  <a:rPr lang="en-US" baseline="0" dirty="0" smtClean="0"/>
                  <a:t> to find k clusters:</a:t>
                </a:r>
              </a:p>
              <a:p>
                <a:r>
                  <a:rPr lang="en-US" baseline="0" dirty="0" smtClean="0">
                    <a:latin typeface="Consolas" panose="020B0609020204030204" pitchFamily="49" charset="0"/>
                    <a:cs typeface="Consolas" panose="020B0609020204030204" pitchFamily="49" charset="0"/>
                  </a:rPr>
                  <a:t>km&lt;-</a:t>
                </a:r>
                <a:r>
                  <a:rPr lang="en-US" baseline="0" dirty="0" err="1" smtClean="0">
                    <a:latin typeface="Consolas" panose="020B0609020204030204" pitchFamily="49" charset="0"/>
                    <a:cs typeface="Consolas" panose="020B0609020204030204" pitchFamily="49" charset="0"/>
                  </a:rPr>
                  <a:t>kmeans</a:t>
                </a:r>
                <a:r>
                  <a:rPr lang="en-US" baseline="0" dirty="0" smtClean="0">
                    <a:latin typeface="Consolas" panose="020B0609020204030204" pitchFamily="49" charset="0"/>
                    <a:cs typeface="Consolas" panose="020B0609020204030204" pitchFamily="49" charset="0"/>
                  </a:rPr>
                  <a:t>(</a:t>
                </a:r>
                <a:r>
                  <a:rPr lang="en-US" baseline="0" dirty="0" err="1" smtClean="0">
                    <a:latin typeface="Consolas" panose="020B0609020204030204" pitchFamily="49" charset="0"/>
                    <a:cs typeface="Consolas" panose="020B0609020204030204" pitchFamily="49" charset="0"/>
                  </a:rPr>
                  <a:t>na.omit</a:t>
                </a:r>
                <a:r>
                  <a:rPr lang="en-US" baseline="0" dirty="0" smtClean="0">
                    <a:latin typeface="Consolas" panose="020B0609020204030204" pitchFamily="49" charset="0"/>
                    <a:cs typeface="Consolas" panose="020B0609020204030204" pitchFamily="49" charset="0"/>
                  </a:rPr>
                  <a:t>(votes0),</a:t>
                </a:r>
                <a:r>
                  <a:rPr lang="en-US" baseline="0" dirty="0" err="1" smtClean="0">
                    <a:latin typeface="Consolas" panose="020B0609020204030204" pitchFamily="49" charset="0"/>
                    <a:cs typeface="Consolas" panose="020B0609020204030204" pitchFamily="49" charset="0"/>
                  </a:rPr>
                  <a:t>k,iter.max</a:t>
                </a:r>
                <a:r>
                  <a:rPr lang="en-US" baseline="0" dirty="0" smtClean="0">
                    <a:latin typeface="Consolas" panose="020B0609020204030204" pitchFamily="49" charset="0"/>
                    <a:cs typeface="Consolas" panose="020B0609020204030204" pitchFamily="49" charset="0"/>
                  </a:rPr>
                  <a:t>=100,nstart=1000)</a:t>
                </a:r>
              </a:p>
              <a:p>
                <a:endParaRPr lang="en-US" dirty="0" smtClean="0"/>
              </a:p>
              <a:p>
                <a:r>
                  <a:rPr lang="en-US" dirty="0" smtClean="0"/>
                  <a:t>Images</a:t>
                </a:r>
                <a:r>
                  <a:rPr lang="en-US" baseline="0" dirty="0" smtClean="0"/>
                  <a:t> of k-means results for </a:t>
                </a:r>
                <a14:m>
                  <m:oMath xmlns:m="http://schemas.openxmlformats.org/officeDocument/2006/math">
                    <m:r>
                      <a:rPr lang="en-US" b="0" i="1" baseline="0" smtClean="0">
                        <a:latin typeface="Cambria Math" panose="02040503050406030204" pitchFamily="18" charset="0"/>
                      </a:rPr>
                      <m:t>𝑘</m:t>
                    </m:r>
                    <m:r>
                      <a:rPr lang="en-US" b="0" i="1" baseline="0" smtClean="0">
                        <a:latin typeface="Cambria Math" panose="02040503050406030204" pitchFamily="18" charset="0"/>
                      </a:rPr>
                      <m:t>∈{2,…,7}</m:t>
                    </m:r>
                  </m:oMath>
                </a14:m>
                <a:r>
                  <a:rPr lang="en-US" dirty="0" smtClean="0"/>
                  <a:t>.  Coordinates for</a:t>
                </a:r>
                <a:r>
                  <a:rPr lang="en-US" baseline="0" dirty="0" smtClean="0"/>
                  <a:t> the nodes are given by the first two PCA coordinates for the data.</a:t>
                </a:r>
              </a:p>
              <a:p>
                <a:endParaRPr lang="en-US" baseline="0" dirty="0" smtClean="0"/>
              </a:p>
              <a:p>
                <a:r>
                  <a:rPr lang="en-US" baseline="0" dirty="0" smtClean="0"/>
                  <a:t>Observations:</a:t>
                </a:r>
              </a:p>
              <a:p>
                <a:pPr marL="241653" indent="-241653">
                  <a:buAutoNum type="arabicPeriod"/>
                </a:pPr>
                <a:r>
                  <a:rPr lang="en-US" baseline="0" dirty="0" smtClean="0"/>
                  <a:t>For k=2, we get a split along party lines.</a:t>
                </a:r>
              </a:p>
              <a:p>
                <a:pPr marL="241653" indent="-241653">
                  <a:buAutoNum type="arabicPeriod"/>
                </a:pPr>
                <a:r>
                  <a:rPr lang="en-US" baseline="0" dirty="0" smtClean="0"/>
                  <a:t>For k&gt;3, we see instances of vectorization.</a:t>
                </a:r>
              </a:p>
              <a:p>
                <a:pPr marL="241653" indent="-241653">
                  <a:buAutoNum type="arabicPeriod"/>
                </a:pPr>
                <a:endParaRPr lang="en-US" baseline="0" dirty="0" smtClean="0"/>
              </a:p>
              <a:p>
                <a:r>
                  <a:rPr lang="en-US" baseline="0" dirty="0" smtClean="0"/>
                  <a:t>Questions:</a:t>
                </a:r>
              </a:p>
              <a:p>
                <a:pPr marL="241653" indent="-241653">
                  <a:buAutoNum type="arabicPeriod"/>
                </a:pPr>
                <a:r>
                  <a:rPr lang="en-US" baseline="0" dirty="0" smtClean="0"/>
                  <a:t>Which cases do you think are defensible as “valid” communities?</a:t>
                </a:r>
              </a:p>
              <a:p>
                <a:pPr marL="241653" indent="-241653">
                  <a:buAutoNum type="arabicPeriod"/>
                </a:pPr>
                <a:r>
                  <a:rPr lang="en-US" baseline="0" dirty="0" smtClean="0"/>
                  <a:t>How do we interpret vectorization of larger communities?</a:t>
                </a:r>
                <a:endParaRPr lang="en-US" dirty="0"/>
              </a:p>
            </p:txBody>
          </p:sp>
        </mc:Choice>
        <mc:Fallback xmlns="">
          <p:sp>
            <p:nvSpPr>
              <p:cNvPr id="3" name="Notes Placeholder 2"/>
              <p:cNvSpPr>
                <a:spLocks noGrp="1"/>
              </p:cNvSpPr>
              <p:nvPr>
                <p:ph type="body" idx="1"/>
              </p:nvPr>
            </p:nvSpPr>
            <p:spPr/>
            <p:txBody>
              <a:bodyPr/>
              <a:lstStyle/>
              <a:p>
                <a:r>
                  <a:rPr lang="en-US" dirty="0" smtClean="0"/>
                  <a:t>R code</a:t>
                </a:r>
                <a:r>
                  <a:rPr lang="en-US" baseline="0" dirty="0" smtClean="0"/>
                  <a:t> for 2 clusters:</a:t>
                </a:r>
                <a:endParaRPr lang="en-US" baseline="0" dirty="0" smtClean="0">
                  <a:latin typeface="Consolas" panose="020B0609020204030204" pitchFamily="49" charset="0"/>
                  <a:cs typeface="Consolas" panose="020B0609020204030204" pitchFamily="49" charset="0"/>
                </a:endParaRPr>
              </a:p>
              <a:p>
                <a:r>
                  <a:rPr lang="en-US" baseline="0" dirty="0" smtClean="0">
                    <a:latin typeface="Consolas" panose="020B0609020204030204" pitchFamily="49" charset="0"/>
                    <a:cs typeface="Consolas" panose="020B0609020204030204" pitchFamily="49" charset="0"/>
                  </a:rPr>
                  <a:t>km&lt;-</a:t>
                </a:r>
                <a:r>
                  <a:rPr lang="en-US" baseline="0" dirty="0" err="1" smtClean="0">
                    <a:latin typeface="Consolas" panose="020B0609020204030204" pitchFamily="49" charset="0"/>
                    <a:cs typeface="Consolas" panose="020B0609020204030204" pitchFamily="49" charset="0"/>
                  </a:rPr>
                  <a:t>kmeans</a:t>
                </a:r>
                <a:r>
                  <a:rPr lang="en-US" baseline="0" dirty="0" smtClean="0">
                    <a:latin typeface="Consolas" panose="020B0609020204030204" pitchFamily="49" charset="0"/>
                    <a:cs typeface="Consolas" panose="020B0609020204030204" pitchFamily="49" charset="0"/>
                  </a:rPr>
                  <a:t>(</a:t>
                </a:r>
                <a:r>
                  <a:rPr lang="en-US" baseline="0" dirty="0" err="1" smtClean="0">
                    <a:latin typeface="Consolas" panose="020B0609020204030204" pitchFamily="49" charset="0"/>
                    <a:cs typeface="Consolas" panose="020B0609020204030204" pitchFamily="49" charset="0"/>
                  </a:rPr>
                  <a:t>na.omit</a:t>
                </a:r>
                <a:r>
                  <a:rPr lang="en-US" baseline="0" dirty="0" smtClean="0">
                    <a:latin typeface="Consolas" panose="020B0609020204030204" pitchFamily="49" charset="0"/>
                    <a:cs typeface="Consolas" panose="020B0609020204030204" pitchFamily="49" charset="0"/>
                  </a:rPr>
                  <a:t>(votes0),2,iter.max=100,nstart=1000)</a:t>
                </a:r>
              </a:p>
              <a:p>
                <a:endParaRPr lang="en-US" dirty="0" smtClean="0"/>
              </a:p>
              <a:p>
                <a:r>
                  <a:rPr lang="en-US" dirty="0" smtClean="0"/>
                  <a:t>Images</a:t>
                </a:r>
                <a:r>
                  <a:rPr lang="en-US" baseline="0" dirty="0" smtClean="0"/>
                  <a:t> of k-means results for </a:t>
                </a:r>
                <a:r>
                  <a:rPr lang="en-US" b="0" i="0" baseline="0" smtClean="0">
                    <a:latin typeface="Cambria Math" panose="02040503050406030204" pitchFamily="18" charset="0"/>
                  </a:rPr>
                  <a:t>𝑘∈{2,…,7}</a:t>
                </a:r>
                <a:r>
                  <a:rPr lang="en-US" dirty="0" smtClean="0"/>
                  <a:t>.  Coordinates for</a:t>
                </a:r>
                <a:r>
                  <a:rPr lang="en-US" baseline="0" dirty="0" smtClean="0"/>
                  <a:t> the nodes are given by the first two PCA coordinates for the data.</a:t>
                </a:r>
              </a:p>
              <a:p>
                <a:endParaRPr lang="en-US" baseline="0" dirty="0" smtClean="0"/>
              </a:p>
              <a:p>
                <a:r>
                  <a:rPr lang="en-US" baseline="0" dirty="0" smtClean="0"/>
                  <a:t>Observations:</a:t>
                </a:r>
              </a:p>
              <a:p>
                <a:pPr marL="228600" indent="-228600">
                  <a:buAutoNum type="arabicPeriod"/>
                </a:pPr>
                <a:r>
                  <a:rPr lang="en-US" baseline="0" dirty="0" smtClean="0"/>
                  <a:t>For k=2, we get a split along party lines.</a:t>
                </a:r>
              </a:p>
              <a:p>
                <a:pPr marL="228600" indent="-228600">
                  <a:buAutoNum type="arabicPeriod"/>
                </a:pPr>
                <a:r>
                  <a:rPr lang="en-US" baseline="0" dirty="0" smtClean="0"/>
                  <a:t>For k&gt;3, we see instances of vectorization.</a:t>
                </a:r>
              </a:p>
              <a:p>
                <a:pPr marL="228600" indent="-228600">
                  <a:buAutoNum type="arabicPeriod"/>
                </a:pPr>
                <a:endParaRPr lang="en-US" baseline="0" dirty="0" smtClean="0"/>
              </a:p>
              <a:p>
                <a:pPr marL="0" indent="0">
                  <a:buNone/>
                </a:pPr>
                <a:r>
                  <a:rPr lang="en-US" baseline="0" dirty="0" smtClean="0"/>
                  <a:t>Questions:</a:t>
                </a:r>
              </a:p>
              <a:p>
                <a:pPr marL="228600" indent="-228600">
                  <a:buAutoNum type="arabicPeriod"/>
                </a:pPr>
                <a:r>
                  <a:rPr lang="en-US" baseline="0" dirty="0" smtClean="0"/>
                  <a:t>Which cases do you think are defensible as “valid” communities?</a:t>
                </a:r>
              </a:p>
              <a:p>
                <a:pPr marL="228600" indent="-228600">
                  <a:buAutoNum type="arabicPeriod"/>
                </a:pPr>
                <a:r>
                  <a:rPr lang="en-US" baseline="0" dirty="0" smtClean="0"/>
                  <a:t>How do we interpret vectorization of larger communities?</a:t>
                </a:r>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38</a:t>
            </a:fld>
            <a:endParaRPr lang="en-US"/>
          </a:p>
        </p:txBody>
      </p:sp>
    </p:spTree>
    <p:extLst>
      <p:ext uri="{BB962C8B-B14F-4D97-AF65-F5344CB8AC3E}">
        <p14:creationId xmlns:p14="http://schemas.microsoft.com/office/powerpoint/2010/main" val="1010376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39</a:t>
            </a:fld>
            <a:endParaRPr lang="en-US"/>
          </a:p>
        </p:txBody>
      </p:sp>
    </p:spTree>
    <p:extLst>
      <p:ext uri="{BB962C8B-B14F-4D97-AF65-F5344CB8AC3E}">
        <p14:creationId xmlns:p14="http://schemas.microsoft.com/office/powerpoint/2010/main" val="2296378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silhouette measure indicates how close the nodes are</a:t>
            </a:r>
            <a:r>
              <a:rPr lang="en-US" baseline="0" dirty="0" smtClean="0"/>
              <a:t> to the centers of the communities.  They are normalized so that they have a maximum of 1 and generally are positive – negative values of </a:t>
            </a:r>
            <a:r>
              <a:rPr lang="en-US" i="1" baseline="0" dirty="0" smtClean="0"/>
              <a:t>s </a:t>
            </a:r>
            <a:r>
              <a:rPr lang="en-US" i="0" baseline="0" dirty="0" smtClean="0"/>
              <a:t>indicate that some of the nodes may be misclassified.  </a:t>
            </a:r>
          </a:p>
          <a:p>
            <a:endParaRPr lang="en-US" i="0" baseline="0" dirty="0" smtClean="0"/>
          </a:p>
          <a:p>
            <a:r>
              <a:rPr lang="en-US" i="0" baseline="0" dirty="0" smtClean="0"/>
              <a:t>In our case, the two community clustering stands out as the most consistent although 3 communities is arguably reasonable.  For more than three communities, there is always at least one cluster which fares poorly by this measure and hence should be ignored.  This corresponds to the onset of vectorization.  </a:t>
            </a:r>
            <a:endParaRPr lang="en-US" dirty="0" smtClean="0"/>
          </a:p>
          <a:p>
            <a:endParaRPr lang="en-US" dirty="0" smtClean="0"/>
          </a:p>
          <a:p>
            <a:r>
              <a:rPr lang="en-US" dirty="0" smtClean="0"/>
              <a:t>R code for k clusters:</a:t>
            </a:r>
          </a:p>
          <a:p>
            <a:endParaRPr lang="en-US" dirty="0" smtClean="0"/>
          </a:p>
          <a:p>
            <a:r>
              <a:rPr lang="en-US" sz="1300" dirty="0"/>
              <a:t>km&lt;-</a:t>
            </a:r>
            <a:r>
              <a:rPr lang="en-US" sz="1300" dirty="0" err="1"/>
              <a:t>kmeans</a:t>
            </a:r>
            <a:r>
              <a:rPr lang="en-US" sz="1300" dirty="0"/>
              <a:t>(</a:t>
            </a:r>
            <a:r>
              <a:rPr lang="en-US" sz="1300" dirty="0" err="1"/>
              <a:t>na.omit</a:t>
            </a:r>
            <a:r>
              <a:rPr lang="en-US" sz="1300" dirty="0"/>
              <a:t>(votes0),</a:t>
            </a:r>
            <a:r>
              <a:rPr lang="en-US" sz="1300" dirty="0" err="1"/>
              <a:t>k,iter.max</a:t>
            </a:r>
            <a:r>
              <a:rPr lang="en-US" sz="1300" dirty="0"/>
              <a:t>=100,nstart=1000)</a:t>
            </a:r>
          </a:p>
          <a:p>
            <a:r>
              <a:rPr lang="en-US" sz="1300" dirty="0" err="1"/>
              <a:t>sil</a:t>
            </a:r>
            <a:r>
              <a:rPr lang="en-US" sz="1300" dirty="0"/>
              <a:t>&lt;-silhouette(</a:t>
            </a:r>
            <a:r>
              <a:rPr lang="en-US" sz="1300" dirty="0" err="1"/>
              <a:t>km$cluster,d</a:t>
            </a:r>
            <a:r>
              <a:rPr lang="en-US" sz="1300" dirty="0"/>
              <a:t>) </a:t>
            </a:r>
          </a:p>
          <a:p>
            <a:r>
              <a:rPr lang="en-US" sz="1300" dirty="0"/>
              <a:t>summary(</a:t>
            </a:r>
            <a:r>
              <a:rPr lang="en-US" sz="1300" dirty="0" err="1"/>
              <a:t>sil</a:t>
            </a:r>
            <a:r>
              <a:rPr lang="en-US" sz="1300" dirty="0"/>
              <a:t>)</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40</a:t>
            </a:fld>
            <a:endParaRPr lang="en-US"/>
          </a:p>
        </p:txBody>
      </p:sp>
    </p:spTree>
    <p:extLst>
      <p:ext uri="{BB962C8B-B14F-4D97-AF65-F5344CB8AC3E}">
        <p14:creationId xmlns:p14="http://schemas.microsoft.com/office/powerpoint/2010/main" val="3127479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Computational</a:t>
                </a:r>
                <a:r>
                  <a:rPr lang="en-US" baseline="0" dirty="0" smtClean="0"/>
                  <a:t> cost:  </a:t>
                </a:r>
                <a14:m>
                  <m:oMath xmlns:m="http://schemas.openxmlformats.org/officeDocument/2006/math">
                    <m:r>
                      <a:rPr lang="en-US" b="0" i="1" baseline="0" smtClean="0">
                        <a:latin typeface="Cambria Math" panose="02040503050406030204" pitchFamily="18" charset="0"/>
                      </a:rPr>
                      <m:t>𝑂</m:t>
                    </m:r>
                    <m:r>
                      <a:rPr lang="en-US" b="0" i="1" baseline="0" smtClean="0">
                        <a:latin typeface="Cambria Math" panose="02040503050406030204" pitchFamily="18" charset="0"/>
                      </a:rPr>
                      <m:t>(</m:t>
                    </m:r>
                    <m:r>
                      <a:rPr lang="en-US" b="0" i="1" baseline="0" smtClean="0">
                        <a:latin typeface="Cambria Math" panose="02040503050406030204" pitchFamily="18" charset="0"/>
                      </a:rPr>
                      <m:t>𝑘𝑛</m:t>
                    </m:r>
                    <m:r>
                      <a:rPr lang="en-US" b="0" i="1" baseline="0" smtClean="0">
                        <a:latin typeface="Cambria Math" panose="02040503050406030204" pitchFamily="18" charset="0"/>
                      </a:rPr>
                      <m:t>)</m:t>
                    </m:r>
                  </m:oMath>
                </a14:m>
                <a:r>
                  <a:rPr lang="en-US" dirty="0" smtClean="0"/>
                  <a:t> as presented.</a:t>
                </a:r>
                <a:endParaRPr lang="en-US" dirty="0"/>
              </a:p>
            </p:txBody>
          </p:sp>
        </mc:Choice>
        <mc:Fallback xmlns="">
          <p:sp>
            <p:nvSpPr>
              <p:cNvPr id="3" name="Notes Placeholder 2"/>
              <p:cNvSpPr>
                <a:spLocks noGrp="1"/>
              </p:cNvSpPr>
              <p:nvPr>
                <p:ph type="body" idx="1"/>
              </p:nvPr>
            </p:nvSpPr>
            <p:spPr/>
            <p:txBody>
              <a:bodyPr/>
              <a:lstStyle/>
              <a:p>
                <a:r>
                  <a:rPr lang="en-US" dirty="0" smtClean="0"/>
                  <a:t>Computational</a:t>
                </a:r>
                <a:r>
                  <a:rPr lang="en-US" baseline="0" dirty="0" smtClean="0"/>
                  <a:t> cost:  </a:t>
                </a:r>
                <a:r>
                  <a:rPr lang="en-US" b="0" i="0" baseline="0" smtClean="0">
                    <a:latin typeface="Cambria Math" panose="02040503050406030204" pitchFamily="18" charset="0"/>
                  </a:rPr>
                  <a:t>𝑂(𝑘𝑛)</a:t>
                </a:r>
                <a:r>
                  <a:rPr lang="en-US" dirty="0" smtClean="0"/>
                  <a:t> as presented.</a:t>
                </a:r>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41</a:t>
            </a:fld>
            <a:endParaRPr lang="en-US"/>
          </a:p>
        </p:txBody>
      </p:sp>
    </p:spTree>
    <p:extLst>
      <p:ext uri="{BB962C8B-B14F-4D97-AF65-F5344CB8AC3E}">
        <p14:creationId xmlns:p14="http://schemas.microsoft.com/office/powerpoint/2010/main" val="4214873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42</a:t>
            </a:fld>
            <a:endParaRPr lang="en-US"/>
          </a:p>
        </p:txBody>
      </p:sp>
    </p:spTree>
    <p:extLst>
      <p:ext uri="{BB962C8B-B14F-4D97-AF65-F5344CB8AC3E}">
        <p14:creationId xmlns:p14="http://schemas.microsoft.com/office/powerpoint/2010/main" val="155815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intuitive, this idea is extremely computationally</a:t>
            </a:r>
            <a:r>
              <a:rPr lang="en-US" baseline="0" dirty="0" smtClean="0"/>
              <a:t> expensive – an NP-hard problem.  Our goal is to find a solvable problem which is close enough to this one and use those solutions as approximations to the real ones.  </a:t>
            </a:r>
          </a:p>
          <a:p>
            <a:endParaRPr lang="en-US" baseline="0" dirty="0" smtClean="0"/>
          </a:p>
          <a:p>
            <a:r>
              <a:rPr lang="en-US" baseline="0" dirty="0" smtClean="0"/>
              <a:t>To do this, we formulate the problem mathematically with the goal of finding a linear algebraic version.</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43</a:t>
            </a:fld>
            <a:endParaRPr lang="en-US"/>
          </a:p>
        </p:txBody>
      </p:sp>
    </p:spTree>
    <p:extLst>
      <p:ext uri="{BB962C8B-B14F-4D97-AF65-F5344CB8AC3E}">
        <p14:creationId xmlns:p14="http://schemas.microsoft.com/office/powerpoint/2010/main" val="34379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social sciences, traditionally network analysis focuses on three scales – the dyad, the ego network, and the entire network.  The dyad is the basic unit of interaction and many applications in the social sciences focus on dyadic interaction.  Economics provides one of the clearest examples, where much of micro-economic modeling focuses on interaction between buyer and seller.  The next scale – the ego network – while larger in scope than the dyad, is still fundamentally a local study of the network.  Blowing up to the largest scale gives the whole network.</a:t>
            </a:r>
          </a:p>
          <a:p>
            <a:r>
              <a:rPr lang="en-US" baseline="0" dirty="0" smtClean="0"/>
              <a:t>Each scale provides different avenues of investigation.</a:t>
            </a:r>
          </a:p>
          <a:p>
            <a:r>
              <a:rPr lang="en-US" dirty="0" smtClean="0"/>
              <a:t>Dyad:  How do qualities of the nodes impact the interaction? </a:t>
            </a:r>
          </a:p>
          <a:p>
            <a:r>
              <a:rPr lang="en-US" dirty="0" smtClean="0"/>
              <a:t>Ego network: local network</a:t>
            </a:r>
            <a:r>
              <a:rPr lang="en-US" baseline="0" dirty="0" smtClean="0"/>
              <a:t> statistics (e.g. degree) as qualities of the node </a:t>
            </a:r>
            <a:r>
              <a:rPr lang="en-US" dirty="0" smtClean="0"/>
              <a:t> </a:t>
            </a:r>
          </a:p>
          <a:p>
            <a:r>
              <a:rPr lang="en-US" dirty="0" smtClean="0"/>
              <a:t>Whole system:  Global</a:t>
            </a:r>
            <a:r>
              <a:rPr lang="en-US" baseline="0" dirty="0" smtClean="0"/>
              <a:t> statistics, regressions, etc.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a:t>
            </a:fld>
            <a:endParaRPr lang="en-US"/>
          </a:p>
        </p:txBody>
      </p:sp>
    </p:spTree>
    <p:extLst>
      <p:ext uri="{BB962C8B-B14F-4D97-AF65-F5344CB8AC3E}">
        <p14:creationId xmlns:p14="http://schemas.microsoft.com/office/powerpoint/2010/main" val="2263066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44</a:t>
            </a:fld>
            <a:endParaRPr lang="en-US"/>
          </a:p>
        </p:txBody>
      </p:sp>
    </p:spTree>
    <p:extLst>
      <p:ext uri="{BB962C8B-B14F-4D97-AF65-F5344CB8AC3E}">
        <p14:creationId xmlns:p14="http://schemas.microsoft.com/office/powerpoint/2010/main" val="277941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relaxed</a:t>
            </a:r>
            <a:r>
              <a:rPr lang="en-US" baseline="0" dirty="0" smtClean="0"/>
              <a:t> version of the problem leads us to an algorithm for finding communities.   These communities have the property that they are the most easily separable subsets of the network.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45</a:t>
            </a:fld>
            <a:endParaRPr lang="en-US"/>
          </a:p>
        </p:txBody>
      </p:sp>
    </p:spTree>
    <p:extLst>
      <p:ext uri="{BB962C8B-B14F-4D97-AF65-F5344CB8AC3E}">
        <p14:creationId xmlns:p14="http://schemas.microsoft.com/office/powerpoint/2010/main" val="3446727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trade data from the Correlates of War project.</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46</a:t>
            </a:fld>
            <a:endParaRPr lang="en-US"/>
          </a:p>
        </p:txBody>
      </p:sp>
    </p:spTree>
    <p:extLst>
      <p:ext uri="{BB962C8B-B14F-4D97-AF65-F5344CB8AC3E}">
        <p14:creationId xmlns:p14="http://schemas.microsoft.com/office/powerpoint/2010/main" val="845372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representation of</a:t>
            </a:r>
            <a:r>
              <a:rPr lang="en-US" baseline="0" dirty="0" smtClean="0"/>
              <a:t> the WTW in the year 2000.  The smallest ninety-five percent of the edges have been removed in order to make the image somewhat palatable – with all the edges the network looks like what we technically call a “hairball.”</a:t>
            </a:r>
          </a:p>
          <a:p>
            <a:endParaRPr lang="en-US" baseline="0" dirty="0" smtClean="0"/>
          </a:p>
          <a:p>
            <a:r>
              <a:rPr lang="en-US" baseline="0" dirty="0" smtClean="0"/>
              <a:t>While we can see some structure – see, for example, the central roles of China, the United States, and Germany – community structure is far from clear.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47</a:t>
            </a:fld>
            <a:endParaRPr lang="en-US"/>
          </a:p>
        </p:txBody>
      </p:sp>
    </p:spTree>
    <p:extLst>
      <p:ext uri="{BB962C8B-B14F-4D97-AF65-F5344CB8AC3E}">
        <p14:creationId xmlns:p14="http://schemas.microsoft.com/office/powerpoint/2010/main" val="2818981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in the binary symmetric trade network</a:t>
            </a:r>
            <a:r>
              <a:rPr lang="en-US" baseline="0" dirty="0" smtClean="0"/>
              <a:t> data</a:t>
            </a:r>
            <a:endParaRPr lang="en-US" dirty="0" smtClean="0"/>
          </a:p>
          <a:p>
            <a:r>
              <a:rPr lang="en-US" dirty="0" smtClean="0"/>
              <a:t>T&lt;-</a:t>
            </a:r>
            <a:r>
              <a:rPr lang="en-US" dirty="0" err="1" smtClean="0"/>
              <a:t>read.table</a:t>
            </a:r>
            <a:r>
              <a:rPr lang="en-US" dirty="0" smtClean="0"/>
              <a:t>("WTW2000b.csv", header = FALSE, </a:t>
            </a:r>
            <a:r>
              <a:rPr lang="en-US" dirty="0" err="1" smtClean="0"/>
              <a:t>sep</a:t>
            </a:r>
            <a:r>
              <a:rPr lang="en-US" dirty="0" smtClean="0"/>
              <a:t> = ",")</a:t>
            </a:r>
          </a:p>
          <a:p>
            <a:r>
              <a:rPr lang="en-US" dirty="0" smtClean="0"/>
              <a:t>%Convert the table to a matrix</a:t>
            </a:r>
          </a:p>
          <a:p>
            <a:r>
              <a:rPr lang="en-US" dirty="0" smtClean="0"/>
              <a:t>T&lt;-</a:t>
            </a:r>
            <a:r>
              <a:rPr lang="en-US" dirty="0" err="1" smtClean="0"/>
              <a:t>as.matrix</a:t>
            </a:r>
            <a:r>
              <a:rPr lang="en-US" dirty="0" smtClean="0"/>
              <a:t>(T)</a:t>
            </a:r>
          </a:p>
          <a:p>
            <a:r>
              <a:rPr lang="en-US" dirty="0" smtClean="0"/>
              <a:t>%</a:t>
            </a:r>
            <a:r>
              <a:rPr lang="en-US" dirty="0" err="1" smtClean="0"/>
              <a:t>Preallocate</a:t>
            </a:r>
            <a:r>
              <a:rPr lang="en-US" dirty="0" smtClean="0"/>
              <a:t> the diagonal matrix</a:t>
            </a:r>
          </a:p>
          <a:p>
            <a:r>
              <a:rPr lang="en-US" dirty="0" smtClean="0"/>
              <a:t>D&lt;-matrix(rep(0,96^2),</a:t>
            </a:r>
            <a:r>
              <a:rPr lang="en-US" dirty="0" err="1" smtClean="0"/>
              <a:t>nrow</a:t>
            </a:r>
            <a:r>
              <a:rPr lang="en-US" dirty="0" smtClean="0"/>
              <a:t>=96,ncol=96)</a:t>
            </a:r>
          </a:p>
          <a:p>
            <a:r>
              <a:rPr lang="en-US" dirty="0" smtClean="0"/>
              <a:t>%Populate the diagonal</a:t>
            </a:r>
            <a:r>
              <a:rPr lang="en-US" baseline="0" dirty="0" smtClean="0"/>
              <a:t> elements</a:t>
            </a:r>
            <a:endParaRPr lang="en-US" dirty="0" smtClean="0"/>
          </a:p>
          <a:p>
            <a:r>
              <a:rPr lang="en-US" dirty="0" smtClean="0"/>
              <a:t>for (</a:t>
            </a:r>
            <a:r>
              <a:rPr lang="en-US" dirty="0" err="1" smtClean="0"/>
              <a:t>i</a:t>
            </a:r>
            <a:r>
              <a:rPr lang="en-US" dirty="0" smtClean="0"/>
              <a:t> in 1:96){</a:t>
            </a:r>
          </a:p>
          <a:p>
            <a:r>
              <a:rPr lang="en-US" dirty="0" smtClean="0"/>
              <a:t>  D[</a:t>
            </a:r>
            <a:r>
              <a:rPr lang="en-US" dirty="0" err="1" smtClean="0"/>
              <a:t>i,i</a:t>
            </a:r>
            <a:r>
              <a:rPr lang="en-US" dirty="0" smtClean="0"/>
              <a:t>]=1/</a:t>
            </a:r>
            <a:r>
              <a:rPr lang="en-US" dirty="0" err="1" smtClean="0"/>
              <a:t>sqrt</a:t>
            </a:r>
            <a:r>
              <a:rPr lang="en-US" dirty="0" smtClean="0"/>
              <a:t>(sum(T[</a:t>
            </a:r>
            <a:r>
              <a:rPr lang="en-US" dirty="0" err="1" smtClean="0"/>
              <a:t>i</a:t>
            </a:r>
            <a:r>
              <a:rPr lang="en-US" dirty="0" smtClean="0"/>
              <a:t>,]))</a:t>
            </a:r>
          </a:p>
          <a:p>
            <a:r>
              <a:rPr lang="en-US" dirty="0" smtClean="0"/>
              <a:t>}</a:t>
            </a:r>
          </a:p>
          <a:p>
            <a:r>
              <a:rPr lang="en-US" dirty="0" smtClean="0"/>
              <a:t>%Compute the</a:t>
            </a:r>
            <a:r>
              <a:rPr lang="en-US" baseline="0" dirty="0" smtClean="0"/>
              <a:t> Laplacian</a:t>
            </a:r>
            <a:endParaRPr lang="en-US" dirty="0" smtClean="0"/>
          </a:p>
          <a:p>
            <a:r>
              <a:rPr lang="en-US" dirty="0" smtClean="0"/>
              <a:t>L=</a:t>
            </a:r>
            <a:r>
              <a:rPr lang="en-US" dirty="0" err="1" smtClean="0"/>
              <a:t>diag</a:t>
            </a:r>
            <a:r>
              <a:rPr lang="en-US" dirty="0" smtClean="0"/>
              <a:t>(96)-D%*%T%*%D</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48</a:t>
            </a:fld>
            <a:endParaRPr lang="en-US"/>
          </a:p>
        </p:txBody>
      </p:sp>
    </p:spTree>
    <p:extLst>
      <p:ext uri="{BB962C8B-B14F-4D97-AF65-F5344CB8AC3E}">
        <p14:creationId xmlns:p14="http://schemas.microsoft.com/office/powerpoint/2010/main" val="1752363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 the </a:t>
            </a:r>
            <a:r>
              <a:rPr lang="en-US" dirty="0" err="1" smtClean="0"/>
              <a:t>eigendata</a:t>
            </a:r>
            <a:r>
              <a:rPr lang="en-US" baseline="0" dirty="0" smtClean="0"/>
              <a:t> for the matrix L</a:t>
            </a:r>
            <a:endParaRPr lang="en-US" dirty="0" smtClean="0"/>
          </a:p>
          <a:p>
            <a:r>
              <a:rPr lang="en-US" dirty="0" smtClean="0"/>
              <a:t>EV&lt;-</a:t>
            </a:r>
            <a:r>
              <a:rPr lang="en-US" dirty="0" err="1" smtClean="0"/>
              <a:t>eigen</a:t>
            </a:r>
            <a:r>
              <a:rPr lang="en-US" dirty="0" smtClean="0"/>
              <a:t>(L, TRUE , </a:t>
            </a:r>
            <a:r>
              <a:rPr lang="en-US" dirty="0" err="1" smtClean="0"/>
              <a:t>only.values</a:t>
            </a:r>
            <a:r>
              <a:rPr lang="en-US" dirty="0" smtClean="0"/>
              <a:t> = FALSE, EISPACK = FALSE)</a:t>
            </a:r>
          </a:p>
          <a:p>
            <a:r>
              <a:rPr lang="en-US" dirty="0" smtClean="0"/>
              <a:t>#Pull out the eigenvectors</a:t>
            </a:r>
          </a:p>
          <a:p>
            <a:r>
              <a:rPr lang="en-US" dirty="0" smtClean="0"/>
              <a:t>V&lt;-</a:t>
            </a:r>
            <a:r>
              <a:rPr lang="en-US" dirty="0" err="1" smtClean="0"/>
              <a:t>EV$vectors</a:t>
            </a:r>
            <a:endParaRPr lang="en-US" dirty="0" smtClean="0"/>
          </a:p>
          <a:p>
            <a:endParaRPr lang="en-US" dirty="0" smtClean="0"/>
          </a:p>
          <a:p>
            <a:r>
              <a:rPr lang="en-US" dirty="0" smtClean="0"/>
              <a:t>#To</a:t>
            </a:r>
            <a:r>
              <a:rPr lang="en-US" baseline="0" dirty="0" smtClean="0"/>
              <a:t> find, for example, five clusters, we use k-means on the eigenvectors associates to the smallest </a:t>
            </a:r>
            <a:r>
              <a:rPr lang="en-US" i="1" baseline="0" dirty="0" smtClean="0"/>
              <a:t>5</a:t>
            </a:r>
            <a:r>
              <a:rPr lang="en-US" i="0" baseline="0" dirty="0" smtClean="0"/>
              <a:t> nonzero eigenvalues.</a:t>
            </a:r>
          </a:p>
          <a:p>
            <a:r>
              <a:rPr lang="en-US" i="0" baseline="0" dirty="0" smtClean="0"/>
              <a:t>#As with all applications of k-means, the </a:t>
            </a:r>
            <a:r>
              <a:rPr lang="en-US" i="0" baseline="0" dirty="0" err="1" smtClean="0"/>
              <a:t>nstart</a:t>
            </a:r>
            <a:r>
              <a:rPr lang="en-US" i="0" baseline="0" dirty="0" smtClean="0"/>
              <a:t> </a:t>
            </a:r>
            <a:r>
              <a:rPr lang="en-US" i="0" baseline="0" dirty="0" err="1" smtClean="0"/>
              <a:t>pararmeter</a:t>
            </a:r>
            <a:r>
              <a:rPr lang="en-US" i="0" baseline="0" dirty="0" smtClean="0"/>
              <a:t> is particularly important – it should be made as high as is feasible.  </a:t>
            </a:r>
          </a:p>
          <a:p>
            <a:r>
              <a:rPr lang="en-US" i="0" baseline="0" dirty="0" smtClean="0"/>
              <a:t>#This will help ensure that the solution we find is close to optimal.</a:t>
            </a:r>
          </a:p>
          <a:p>
            <a:endParaRPr lang="en-US" dirty="0" smtClean="0"/>
          </a:p>
          <a:p>
            <a:r>
              <a:rPr lang="en-US" dirty="0" smtClean="0"/>
              <a:t>km&lt;-</a:t>
            </a:r>
            <a:r>
              <a:rPr lang="en-US" dirty="0" err="1" smtClean="0"/>
              <a:t>kmeans</a:t>
            </a:r>
            <a:r>
              <a:rPr lang="en-US" dirty="0" smtClean="0"/>
              <a:t>(V[,91:95],5,iter.max=1000,nstart=5000)</a:t>
            </a:r>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50</a:t>
            </a:fld>
            <a:endParaRPr lang="en-US"/>
          </a:p>
        </p:txBody>
      </p:sp>
    </p:spTree>
    <p:extLst>
      <p:ext uri="{BB962C8B-B14F-4D97-AF65-F5344CB8AC3E}">
        <p14:creationId xmlns:p14="http://schemas.microsoft.com/office/powerpoint/2010/main" val="123131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For two clusters, we</a:t>
                </a:r>
                <a:r>
                  <a:rPr lang="en-US" baseline="0" dirty="0" smtClean="0"/>
                  <a:t> usually simply convert the eigenvector to a vector of </a:t>
                </a:r>
                <a14:m>
                  <m:oMath xmlns:m="http://schemas.openxmlformats.org/officeDocument/2006/math">
                    <m:r>
                      <a:rPr lang="en-US" b="0" i="1" baseline="0" smtClean="0">
                        <a:latin typeface="Cambria Math" panose="02040503050406030204" pitchFamily="18" charset="0"/>
                      </a:rPr>
                      <m:t>±1</m:t>
                    </m:r>
                  </m:oMath>
                </a14:m>
                <a:r>
                  <a:rPr lang="en-US" dirty="0" smtClean="0"/>
                  <a:t>s by taking the sign of each entry.  The two communities are then the group with positive signs and the other with negative signs.  </a:t>
                </a:r>
              </a:p>
              <a:p>
                <a:endParaRPr lang="en-US" dirty="0" smtClean="0"/>
              </a:p>
            </p:txBody>
          </p:sp>
        </mc:Choice>
        <mc:Fallback xmlns="">
          <p:sp>
            <p:nvSpPr>
              <p:cNvPr id="3" name="Notes Placeholder 2"/>
              <p:cNvSpPr>
                <a:spLocks noGrp="1"/>
              </p:cNvSpPr>
              <p:nvPr>
                <p:ph type="body" idx="1"/>
              </p:nvPr>
            </p:nvSpPr>
            <p:spPr/>
            <p:txBody>
              <a:bodyPr/>
              <a:lstStyle/>
              <a:p>
                <a:r>
                  <a:rPr lang="en-US" dirty="0" smtClean="0"/>
                  <a:t>For two clusters, we</a:t>
                </a:r>
                <a:r>
                  <a:rPr lang="en-US" baseline="0" dirty="0" smtClean="0"/>
                  <a:t> usually simply convert the eigenvector to a vector of </a:t>
                </a:r>
                <a:r>
                  <a:rPr lang="en-US" b="0" i="0" baseline="0" smtClean="0">
                    <a:latin typeface="Cambria Math" panose="02040503050406030204" pitchFamily="18" charset="0"/>
                  </a:rPr>
                  <a:t>±1</a:t>
                </a:r>
                <a:r>
                  <a:rPr lang="en-US" dirty="0" smtClean="0"/>
                  <a:t>s by taking the sign of each entry.  The two communities are then the group with positive signs and the other with negative signs.  </a:t>
                </a:r>
              </a:p>
              <a:p>
                <a:endParaRPr lang="en-US" dirty="0" smtClean="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52</a:t>
            </a:fld>
            <a:endParaRPr lang="en-US"/>
          </a:p>
        </p:txBody>
      </p:sp>
    </p:spTree>
    <p:extLst>
      <p:ext uri="{BB962C8B-B14F-4D97-AF65-F5344CB8AC3E}">
        <p14:creationId xmlns:p14="http://schemas.microsoft.com/office/powerpoint/2010/main" val="2970506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top image is a larger version of the image on the previous slide.  The bottom image is a plot of the first and second eigenvectors, showing how we’d begin to look for larger numbers of communities.  Notice, for example the points to the far right and the other group at the top.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53</a:t>
            </a:fld>
            <a:endParaRPr lang="en-US"/>
          </a:p>
        </p:txBody>
      </p:sp>
    </p:spTree>
    <p:extLst>
      <p:ext uri="{BB962C8B-B14F-4D97-AF65-F5344CB8AC3E}">
        <p14:creationId xmlns:p14="http://schemas.microsoft.com/office/powerpoint/2010/main" val="853136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division</a:t>
            </a:r>
            <a:r>
              <a:rPr lang="en-US" baseline="0" dirty="0" smtClean="0"/>
              <a:t> cuts about thirty five percent of the edges.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54</a:t>
            </a:fld>
            <a:endParaRPr lang="en-US"/>
          </a:p>
        </p:txBody>
      </p:sp>
    </p:spTree>
    <p:extLst>
      <p:ext uri="{BB962C8B-B14F-4D97-AF65-F5344CB8AC3E}">
        <p14:creationId xmlns:p14="http://schemas.microsoft.com/office/powerpoint/2010/main" val="156862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cuts</a:t>
            </a:r>
            <a:r>
              <a:rPr lang="en-US" baseline="0" dirty="0" smtClean="0"/>
              <a:t> about 43% of the edges.  </a:t>
            </a:r>
          </a:p>
          <a:p>
            <a:endParaRPr lang="en-US" baseline="0" dirty="0" smtClean="0"/>
          </a:p>
          <a:p>
            <a:r>
              <a:rPr lang="en-US" baseline="0" dirty="0" smtClean="0"/>
              <a:t>Question:  Is this too much?  Is this acceptable for the definition of a community.</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55</a:t>
            </a:fld>
            <a:endParaRPr lang="en-US"/>
          </a:p>
        </p:txBody>
      </p:sp>
    </p:spTree>
    <p:extLst>
      <p:ext uri="{BB962C8B-B14F-4D97-AF65-F5344CB8AC3E}">
        <p14:creationId xmlns:p14="http://schemas.microsoft.com/office/powerpoint/2010/main" val="151983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Communities</a:t>
            </a:r>
            <a:r>
              <a:rPr lang="en-US" baseline="0" dirty="0" smtClean="0"/>
              <a:t> within the network allow us to proceed with an analysis which is broader than the dyadic or ego-centric views, but falling short of the entire network.  Such investigations hold the potential for great gains in understanding, but only if the communities themselves are meaningful and interpretable in the context of the social system represented by the network. </a:t>
            </a:r>
          </a:p>
          <a:p>
            <a:endParaRPr lang="en-US" baseline="0" dirty="0" smtClean="0"/>
          </a:p>
          <a:p>
            <a:r>
              <a:rPr lang="en-US" baseline="0" dirty="0" smtClean="0"/>
              <a:t>While much of this course is devoted to the nuts-and-bolts of finding communities, this is one of the main issues to hold in mind – without contextualization, the clusters and communities that you find are not interpretable.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7</a:t>
            </a:fld>
            <a:endParaRPr lang="en-US"/>
          </a:p>
        </p:txBody>
      </p:sp>
    </p:spTree>
    <p:extLst>
      <p:ext uri="{BB962C8B-B14F-4D97-AF65-F5344CB8AC3E}">
        <p14:creationId xmlns:p14="http://schemas.microsoft.com/office/powerpoint/2010/main" val="2424764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thinking about  how many clusters are appropriate for this data, we’ll again use the silhouette measure to see how tightly the communities are clustered.  Looking at the plots shows that none of these </a:t>
            </a:r>
            <a:r>
              <a:rPr lang="en-US" baseline="0" dirty="0" err="1" smtClean="0"/>
              <a:t>clusterings</a:t>
            </a:r>
            <a:r>
              <a:rPr lang="en-US" baseline="0" dirty="0" smtClean="0"/>
              <a:t> are perfect – each has at least one cluster with potentially misclassified nodes.  The choice then, is somewhat subjective.   </a:t>
            </a:r>
          </a:p>
          <a:p>
            <a:endParaRPr lang="en-US" baseline="0" dirty="0" smtClean="0"/>
          </a:p>
          <a:p>
            <a:endParaRPr lang="en-US" dirty="0" smtClean="0"/>
          </a:p>
          <a:p>
            <a:r>
              <a:rPr lang="en-US" dirty="0" smtClean="0">
                <a:latin typeface="Gulim" panose="020B0600000101010101" pitchFamily="34" charset="-127"/>
                <a:ea typeface="Gulim" panose="020B0600000101010101" pitchFamily="34" charset="-127"/>
              </a:rPr>
              <a:t>#R code, look at 3,4,5,</a:t>
            </a:r>
            <a:r>
              <a:rPr lang="en-US" baseline="0" dirty="0" smtClean="0">
                <a:latin typeface="Gulim" panose="020B0600000101010101" pitchFamily="34" charset="-127"/>
                <a:ea typeface="Gulim" panose="020B0600000101010101" pitchFamily="34" charset="-127"/>
              </a:rPr>
              <a:t> and 6 clusters</a:t>
            </a:r>
            <a:endParaRPr lang="en-US" dirty="0" smtClean="0">
              <a:latin typeface="Gulim" panose="020B0600000101010101" pitchFamily="34" charset="-127"/>
              <a:ea typeface="Gulim" panose="020B0600000101010101" pitchFamily="34" charset="-127"/>
            </a:endParaRPr>
          </a:p>
          <a:p>
            <a:r>
              <a:rPr lang="en-US" dirty="0" smtClean="0">
                <a:latin typeface="Gulim" panose="020B0600000101010101" pitchFamily="34" charset="-127"/>
                <a:ea typeface="Gulim" panose="020B0600000101010101" pitchFamily="34" charset="-127"/>
              </a:rPr>
              <a:t>for (</a:t>
            </a:r>
            <a:r>
              <a:rPr lang="en-US" dirty="0" err="1" smtClean="0">
                <a:latin typeface="Gulim" panose="020B0600000101010101" pitchFamily="34" charset="-127"/>
                <a:ea typeface="Gulim" panose="020B0600000101010101" pitchFamily="34" charset="-127"/>
              </a:rPr>
              <a:t>i</a:t>
            </a:r>
            <a:r>
              <a:rPr lang="en-US" dirty="0" smtClean="0">
                <a:latin typeface="Gulim" panose="020B0600000101010101" pitchFamily="34" charset="-127"/>
                <a:ea typeface="Gulim" panose="020B0600000101010101" pitchFamily="34" charset="-127"/>
              </a:rPr>
              <a:t> in 3:6){</a:t>
            </a:r>
          </a:p>
          <a:p>
            <a:r>
              <a:rPr lang="en-US" dirty="0" err="1" smtClean="0">
                <a:latin typeface="Gulim" panose="020B0600000101010101" pitchFamily="34" charset="-127"/>
                <a:ea typeface="Gulim" panose="020B0600000101010101" pitchFamily="34" charset="-127"/>
              </a:rPr>
              <a:t>kms</a:t>
            </a:r>
            <a:r>
              <a:rPr lang="en-US" dirty="0" smtClean="0">
                <a:latin typeface="Gulim" panose="020B0600000101010101" pitchFamily="34" charset="-127"/>
                <a:ea typeface="Gulim" panose="020B0600000101010101" pitchFamily="34" charset="-127"/>
              </a:rPr>
              <a:t>&lt;-</a:t>
            </a:r>
            <a:r>
              <a:rPr lang="en-US" dirty="0" err="1" smtClean="0">
                <a:latin typeface="Gulim" panose="020B0600000101010101" pitchFamily="34" charset="-127"/>
                <a:ea typeface="Gulim" panose="020B0600000101010101" pitchFamily="34" charset="-127"/>
              </a:rPr>
              <a:t>kmeans</a:t>
            </a:r>
            <a:r>
              <a:rPr lang="en-US" dirty="0" smtClean="0">
                <a:latin typeface="Gulim" panose="020B0600000101010101" pitchFamily="34" charset="-127"/>
                <a:ea typeface="Gulim" panose="020B0600000101010101" pitchFamily="34" charset="-127"/>
              </a:rPr>
              <a:t>(V[,(95-(i-1)):95],</a:t>
            </a:r>
            <a:r>
              <a:rPr lang="en-US" dirty="0" err="1" smtClean="0">
                <a:latin typeface="Gulim" panose="020B0600000101010101" pitchFamily="34" charset="-127"/>
                <a:ea typeface="Gulim" panose="020B0600000101010101" pitchFamily="34" charset="-127"/>
              </a:rPr>
              <a:t>i,iter.max</a:t>
            </a:r>
            <a:r>
              <a:rPr lang="en-US" dirty="0" smtClean="0">
                <a:latin typeface="Gulim" panose="020B0600000101010101" pitchFamily="34" charset="-127"/>
                <a:ea typeface="Gulim" panose="020B0600000101010101" pitchFamily="34" charset="-127"/>
              </a:rPr>
              <a:t>=1000,nstart=5000)</a:t>
            </a:r>
          </a:p>
          <a:p>
            <a:r>
              <a:rPr lang="en-US" dirty="0" smtClean="0">
                <a:latin typeface="Gulim" panose="020B0600000101010101" pitchFamily="34" charset="-127"/>
                <a:ea typeface="Gulim" panose="020B0600000101010101" pitchFamily="34" charset="-127"/>
              </a:rPr>
              <a:t>D=</a:t>
            </a:r>
            <a:r>
              <a:rPr lang="en-US" dirty="0" err="1" smtClean="0">
                <a:latin typeface="Gulim" panose="020B0600000101010101" pitchFamily="34" charset="-127"/>
                <a:ea typeface="Gulim" panose="020B0600000101010101" pitchFamily="34" charset="-127"/>
              </a:rPr>
              <a:t>dist</a:t>
            </a:r>
            <a:r>
              <a:rPr lang="en-US" dirty="0" smtClean="0">
                <a:latin typeface="Gulim" panose="020B0600000101010101" pitchFamily="34" charset="-127"/>
                <a:ea typeface="Gulim" panose="020B0600000101010101" pitchFamily="34" charset="-127"/>
              </a:rPr>
              <a:t>(V[,(95-(i-1)):95],method="</a:t>
            </a:r>
            <a:r>
              <a:rPr lang="en-US" dirty="0" err="1" smtClean="0">
                <a:latin typeface="Gulim" panose="020B0600000101010101" pitchFamily="34" charset="-127"/>
                <a:ea typeface="Gulim" panose="020B0600000101010101" pitchFamily="34" charset="-127"/>
              </a:rPr>
              <a:t>euclidean</a:t>
            </a:r>
            <a:r>
              <a:rPr lang="en-US" dirty="0" smtClean="0">
                <a:latin typeface="Gulim" panose="020B0600000101010101" pitchFamily="34" charset="-127"/>
                <a:ea typeface="Gulim" panose="020B0600000101010101" pitchFamily="34" charset="-127"/>
              </a:rPr>
              <a:t>")</a:t>
            </a:r>
          </a:p>
          <a:p>
            <a:r>
              <a:rPr lang="en-US" dirty="0" err="1" smtClean="0">
                <a:latin typeface="Gulim" panose="020B0600000101010101" pitchFamily="34" charset="-127"/>
                <a:ea typeface="Gulim" panose="020B0600000101010101" pitchFamily="34" charset="-127"/>
              </a:rPr>
              <a:t>sil</a:t>
            </a:r>
            <a:r>
              <a:rPr lang="en-US" dirty="0" smtClean="0">
                <a:latin typeface="Gulim" panose="020B0600000101010101" pitchFamily="34" charset="-127"/>
                <a:ea typeface="Gulim" panose="020B0600000101010101" pitchFamily="34" charset="-127"/>
              </a:rPr>
              <a:t>&lt;-silhouette(</a:t>
            </a:r>
            <a:r>
              <a:rPr lang="en-US" dirty="0" err="1" smtClean="0">
                <a:latin typeface="Gulim" panose="020B0600000101010101" pitchFamily="34" charset="-127"/>
                <a:ea typeface="Gulim" panose="020B0600000101010101" pitchFamily="34" charset="-127"/>
              </a:rPr>
              <a:t>kms$cluster,D</a:t>
            </a:r>
            <a:r>
              <a:rPr lang="en-US" dirty="0" smtClean="0">
                <a:latin typeface="Gulim" panose="020B0600000101010101" pitchFamily="34" charset="-127"/>
                <a:ea typeface="Gulim" panose="020B0600000101010101" pitchFamily="34" charset="-127"/>
              </a:rPr>
              <a:t>)</a:t>
            </a:r>
          </a:p>
          <a:p>
            <a:r>
              <a:rPr lang="en-US" dirty="0" smtClean="0">
                <a:latin typeface="Gulim" panose="020B0600000101010101" pitchFamily="34" charset="-127"/>
                <a:ea typeface="Gulim" panose="020B0600000101010101" pitchFamily="34" charset="-127"/>
              </a:rPr>
              <a:t>plot(</a:t>
            </a:r>
            <a:r>
              <a:rPr lang="en-US" dirty="0" err="1" smtClean="0">
                <a:latin typeface="Gulim" panose="020B0600000101010101" pitchFamily="34" charset="-127"/>
                <a:ea typeface="Gulim" panose="020B0600000101010101" pitchFamily="34" charset="-127"/>
              </a:rPr>
              <a:t>sil</a:t>
            </a:r>
            <a:r>
              <a:rPr lang="en-US" dirty="0" smtClean="0">
                <a:latin typeface="Gulim" panose="020B0600000101010101" pitchFamily="34" charset="-127"/>
                <a:ea typeface="Gulim" panose="020B0600000101010101" pitchFamily="34" charset="-127"/>
              </a:rPr>
              <a:t>)</a:t>
            </a:r>
          </a:p>
          <a:p>
            <a:r>
              <a:rPr lang="en-US" dirty="0" smtClean="0">
                <a:latin typeface="Gulim" panose="020B0600000101010101" pitchFamily="34" charset="-127"/>
                <a:ea typeface="Gulim" panose="020B0600000101010101" pitchFamily="34" charset="-127"/>
              </a:rPr>
              <a:t>}</a:t>
            </a:r>
            <a:endParaRPr lang="en-US" dirty="0">
              <a:latin typeface="Gulim" panose="020B0600000101010101" pitchFamily="34" charset="-127"/>
              <a:ea typeface="Gulim" panose="020B0600000101010101" pitchFamily="34" charset="-127"/>
            </a:endParaRPr>
          </a:p>
        </p:txBody>
      </p:sp>
      <p:sp>
        <p:nvSpPr>
          <p:cNvPr id="4" name="Slide Number Placeholder 3"/>
          <p:cNvSpPr>
            <a:spLocks noGrp="1"/>
          </p:cNvSpPr>
          <p:nvPr>
            <p:ph type="sldNum" sz="quarter" idx="10"/>
          </p:nvPr>
        </p:nvSpPr>
        <p:spPr/>
        <p:txBody>
          <a:bodyPr/>
          <a:lstStyle/>
          <a:p>
            <a:fld id="{D4E92AFD-BBB5-4148-B3C6-AF19AA149EED}" type="slidenum">
              <a:rPr lang="en-US" smtClean="0"/>
              <a:t>56</a:t>
            </a:fld>
            <a:endParaRPr lang="en-US"/>
          </a:p>
        </p:txBody>
      </p:sp>
    </p:spTree>
    <p:extLst>
      <p:ext uri="{BB962C8B-B14F-4D97-AF65-F5344CB8AC3E}">
        <p14:creationId xmlns:p14="http://schemas.microsoft.com/office/powerpoint/2010/main" val="2677973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57</a:t>
            </a:fld>
            <a:endParaRPr lang="en-US"/>
          </a:p>
        </p:txBody>
      </p:sp>
    </p:spTree>
    <p:extLst>
      <p:ext uri="{BB962C8B-B14F-4D97-AF65-F5344CB8AC3E}">
        <p14:creationId xmlns:p14="http://schemas.microsoft.com/office/powerpoint/2010/main" val="3010628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58</a:t>
            </a:fld>
            <a:endParaRPr lang="en-US"/>
          </a:p>
        </p:txBody>
      </p:sp>
    </p:spTree>
    <p:extLst>
      <p:ext uri="{BB962C8B-B14F-4D97-AF65-F5344CB8AC3E}">
        <p14:creationId xmlns:p14="http://schemas.microsoft.com/office/powerpoint/2010/main" val="28882127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Initially,</a:t>
                </a:r>
                <a:r>
                  <a:rPr lang="en-US" baseline="0" dirty="0" smtClean="0"/>
                  <a:t> this looks cryptic, but let’s break it apart:</a:t>
                </a:r>
              </a:p>
              <a:p>
                <a:endParaRPr lang="en-US" baseline="0" dirty="0" smtClean="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(1+</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e>
                    </m:nary>
                    <m:r>
                      <a:rPr lang="en-US" b="0" i="1" smtClean="0">
                        <a:latin typeface="Cambria Math" panose="02040503050406030204" pitchFamily="18" charset="0"/>
                      </a:rPr>
                      <m:t> </m:t>
                    </m:r>
                  </m:oMath>
                </a14:m>
                <a:r>
                  <a:rPr lang="en-US" dirty="0" smtClean="0"/>
                  <a:t>counts the number of edges</a:t>
                </a:r>
                <a:r>
                  <a:rPr lang="en-US" baseline="0" dirty="0" smtClean="0"/>
                  <a:t> within the two proposed communities.</a:t>
                </a:r>
              </a:p>
              <a:p>
                <a:endParaRPr lang="en-US" baseline="0" dirty="0" smtClean="0"/>
              </a:p>
              <a:p>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oMath>
                </a14:m>
                <a:r>
                  <a:rPr lang="en-US" dirty="0" smtClean="0"/>
                  <a:t> is the expected number of edges between node </a:t>
                </a:r>
                <a:r>
                  <a:rPr lang="en-US" i="1" dirty="0" err="1" smtClean="0"/>
                  <a:t>i</a:t>
                </a:r>
                <a:r>
                  <a:rPr lang="en-US" i="0" dirty="0" smtClean="0"/>
                  <a:t> and </a:t>
                </a:r>
                <a:r>
                  <a:rPr lang="en-US" i="1" dirty="0" smtClean="0"/>
                  <a:t>j</a:t>
                </a:r>
                <a:r>
                  <a:rPr lang="en-US" i="0" dirty="0" smtClean="0"/>
                  <a:t> if we rewire the network at random.  </a:t>
                </a:r>
              </a:p>
              <a:p>
                <a:endParaRPr lang="en-US" i="0" dirty="0" smtClean="0"/>
              </a:p>
              <a:p>
                <a:r>
                  <a:rPr lang="en-US" i="0" dirty="0" smtClean="0"/>
                  <a:t>Consequently,</a:t>
                </a:r>
                <a:r>
                  <a:rPr lang="en-US" i="0" baseline="0" dirty="0" smtClean="0"/>
                  <a:t> </a:t>
                </a:r>
                <a14:m>
                  <m:oMath xmlns:m="http://schemas.openxmlformats.org/officeDocument/2006/math">
                    <m:f>
                      <m:fPr>
                        <m:ctrlPr>
                          <a:rPr lang="en-US" b="0" i="1" baseline="0" smtClean="0">
                            <a:latin typeface="Cambria Math" panose="02040503050406030204" pitchFamily="18" charset="0"/>
                          </a:rPr>
                        </m:ctrlPr>
                      </m:fPr>
                      <m:num>
                        <m:r>
                          <a:rPr lang="en-US" b="0" i="1" baseline="0" smtClean="0">
                            <a:latin typeface="Cambria Math" panose="02040503050406030204" pitchFamily="18" charset="0"/>
                          </a:rPr>
                          <m:t>1</m:t>
                        </m:r>
                      </m:num>
                      <m:den>
                        <m:r>
                          <a:rPr lang="en-US" b="0" i="1" baseline="0" smtClean="0">
                            <a:latin typeface="Cambria Math" panose="02040503050406030204" pitchFamily="18" charset="0"/>
                          </a:rPr>
                          <m:t>2</m:t>
                        </m:r>
                      </m:den>
                    </m:f>
                    <m:nary>
                      <m:naryPr>
                        <m:chr m:val="∑"/>
                        <m:supHide m:val="on"/>
                        <m:ctrlPr>
                          <a:rPr lang="en-US" b="0" i="1" baseline="0" smtClean="0">
                            <a:latin typeface="Cambria Math" panose="02040503050406030204" pitchFamily="18" charset="0"/>
                          </a:rPr>
                        </m:ctrlPr>
                      </m:naryPr>
                      <m:sub>
                        <m:r>
                          <a:rPr lang="en-US" b="0" i="1" baseline="0" smtClean="0">
                            <a:latin typeface="Cambria Math" panose="02040503050406030204" pitchFamily="18" charset="0"/>
                          </a:rPr>
                          <m:t>𝑖𝑗</m:t>
                        </m:r>
                      </m:sub>
                      <m:sup/>
                      <m:e>
                        <m:f>
                          <m:fPr>
                            <m:ctrlPr>
                              <a:rPr lang="en-US" b="0" i="1" baseline="0" smtClean="0">
                                <a:latin typeface="Cambria Math" panose="02040503050406030204" pitchFamily="18" charset="0"/>
                              </a:rPr>
                            </m:ctrlPr>
                          </m:fPr>
                          <m:num>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𝑑</m:t>
                                </m:r>
                              </m:e>
                              <m:sub>
                                <m:r>
                                  <a:rPr lang="en-US" b="0" i="1" baseline="0" smtClean="0">
                                    <a:latin typeface="Cambria Math" panose="02040503050406030204" pitchFamily="18" charset="0"/>
                                  </a:rPr>
                                  <m:t>𝑖</m:t>
                                </m:r>
                              </m:sub>
                            </m:sSub>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𝑑</m:t>
                                </m:r>
                              </m:e>
                              <m:sub>
                                <m:r>
                                  <a:rPr lang="en-US" b="0" i="1" baseline="0" smtClean="0">
                                    <a:latin typeface="Cambria Math" panose="02040503050406030204" pitchFamily="18" charset="0"/>
                                  </a:rPr>
                                  <m:t>𝑗</m:t>
                                </m:r>
                              </m:sub>
                            </m:sSub>
                          </m:num>
                          <m:den>
                            <m:r>
                              <a:rPr lang="en-US" b="0" i="1" baseline="0" smtClean="0">
                                <a:latin typeface="Cambria Math" panose="02040503050406030204" pitchFamily="18" charset="0"/>
                              </a:rPr>
                              <m:t>2</m:t>
                            </m:r>
                            <m:r>
                              <a:rPr lang="en-US" b="0" i="1" baseline="0" smtClean="0">
                                <a:latin typeface="Cambria Math" panose="02040503050406030204" pitchFamily="18" charset="0"/>
                              </a:rPr>
                              <m:t>𝑚</m:t>
                            </m:r>
                          </m:den>
                        </m:f>
                        <m:r>
                          <a:rPr lang="en-US" b="0" i="1" baseline="0" smtClean="0">
                            <a:latin typeface="Cambria Math" panose="02040503050406030204" pitchFamily="18" charset="0"/>
                          </a:rPr>
                          <m:t>(1+</m:t>
                        </m:r>
                        <m:r>
                          <a:rPr lang="en-US" b="0" i="1" baseline="0" smtClean="0">
                            <a:latin typeface="Cambria Math" panose="02040503050406030204" pitchFamily="18" charset="0"/>
                          </a:rPr>
                          <m:t>𝑣</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𝑖</m:t>
                            </m:r>
                          </m:e>
                        </m:d>
                        <m:r>
                          <a:rPr lang="en-US" b="0" i="1" baseline="0" smtClean="0">
                            <a:latin typeface="Cambria Math" panose="02040503050406030204" pitchFamily="18" charset="0"/>
                          </a:rPr>
                          <m:t>𝑣</m:t>
                        </m:r>
                        <m:d>
                          <m:dPr>
                            <m:ctrlPr>
                              <a:rPr lang="en-US" b="0" i="1" baseline="0" smtClean="0">
                                <a:latin typeface="Cambria Math" panose="02040503050406030204" pitchFamily="18" charset="0"/>
                              </a:rPr>
                            </m:ctrlPr>
                          </m:dPr>
                          <m:e>
                            <m:r>
                              <a:rPr lang="en-US" b="0" i="1" baseline="0" smtClean="0">
                                <a:latin typeface="Cambria Math" panose="02040503050406030204" pitchFamily="18" charset="0"/>
                              </a:rPr>
                              <m:t>𝑗</m:t>
                            </m:r>
                          </m:e>
                        </m:d>
                      </m:e>
                    </m:nary>
                    <m:r>
                      <a:rPr lang="en-US" b="0" i="1" baseline="0" smtClean="0">
                        <a:latin typeface="Cambria Math" panose="02040503050406030204" pitchFamily="18" charset="0"/>
                      </a:rPr>
                      <m:t> </m:t>
                    </m:r>
                  </m:oMath>
                </a14:m>
                <a:r>
                  <a:rPr lang="en-US" dirty="0" smtClean="0"/>
                  <a:t>measures the</a:t>
                </a:r>
                <a:r>
                  <a:rPr lang="en-US" baseline="0" dirty="0" smtClean="0"/>
                  <a:t> number of edges within the proposed communities that we expect.  Thus, </a:t>
                </a:r>
                <a:r>
                  <a:rPr lang="en-US" i="1" baseline="0" dirty="0" smtClean="0"/>
                  <a:t>Q</a:t>
                </a:r>
                <a:r>
                  <a:rPr lang="en-US" i="0" baseline="0" dirty="0" smtClean="0"/>
                  <a:t> measures the extent to which the proposed communities have more edges than we’d expect.  To find the best communities, from this point of view, we want to maximize the modularity.</a:t>
                </a:r>
                <a:endParaRPr lang="en-US" dirty="0"/>
              </a:p>
            </p:txBody>
          </p:sp>
        </mc:Choice>
        <mc:Fallback xmlns="">
          <p:sp>
            <p:nvSpPr>
              <p:cNvPr id="3" name="Notes Placeholder 2"/>
              <p:cNvSpPr>
                <a:spLocks noGrp="1"/>
              </p:cNvSpPr>
              <p:nvPr>
                <p:ph type="body" idx="1"/>
              </p:nvPr>
            </p:nvSpPr>
            <p:spPr/>
            <p:txBody>
              <a:bodyPr/>
              <a:lstStyle/>
              <a:p>
                <a:r>
                  <a:rPr lang="en-US" dirty="0" smtClean="0"/>
                  <a:t>Initially,</a:t>
                </a:r>
                <a:r>
                  <a:rPr lang="en-US" baseline="0" dirty="0" smtClean="0"/>
                  <a:t> this looks cryptic, but let’s break it apart:</a:t>
                </a:r>
              </a:p>
              <a:p>
                <a:endParaRPr lang="en-US" baseline="0" dirty="0" smtClean="0"/>
              </a:p>
              <a:p>
                <a:r>
                  <a:rPr lang="en-US" b="0" i="0" smtClean="0">
                    <a:latin typeface="Cambria Math" panose="02040503050406030204" pitchFamily="18" charset="0"/>
                  </a:rPr>
                  <a:t>1/2 ∑8_𝑖𝑗▒〖𝐴_𝑖𝑗 (1+𝑣(𝑖)𝑣(𝑗) 〗  </a:t>
                </a:r>
                <a:r>
                  <a:rPr lang="en-US" dirty="0" smtClean="0"/>
                  <a:t>counts the number of edges</a:t>
                </a:r>
                <a:r>
                  <a:rPr lang="en-US" baseline="0" dirty="0" smtClean="0"/>
                  <a:t> within the two proposed communities.</a:t>
                </a:r>
              </a:p>
              <a:p>
                <a:endParaRPr lang="en-US" baseline="0" dirty="0" smtClean="0"/>
              </a:p>
              <a:p>
                <a:r>
                  <a:rPr lang="en-US" b="0" i="0" smtClean="0">
                    <a:latin typeface="Cambria Math" panose="02040503050406030204" pitchFamily="18" charset="0"/>
                  </a:rPr>
                  <a:t>(𝑑_𝑖 𝑑_𝑗)/2𝑚</a:t>
                </a:r>
                <a:r>
                  <a:rPr lang="en-US" dirty="0" smtClean="0"/>
                  <a:t> is the expected number of edges between node </a:t>
                </a:r>
                <a:r>
                  <a:rPr lang="en-US" i="1" dirty="0" err="1" smtClean="0"/>
                  <a:t>i</a:t>
                </a:r>
                <a:r>
                  <a:rPr lang="en-US" i="0" dirty="0" smtClean="0"/>
                  <a:t> and </a:t>
                </a:r>
                <a:r>
                  <a:rPr lang="en-US" i="1" dirty="0" smtClean="0"/>
                  <a:t>j</a:t>
                </a:r>
                <a:r>
                  <a:rPr lang="en-US" i="0" dirty="0" smtClean="0"/>
                  <a:t> if we rewire the network at random.  </a:t>
                </a:r>
              </a:p>
              <a:p>
                <a:endParaRPr lang="en-US" i="0" dirty="0" smtClean="0"/>
              </a:p>
              <a:p>
                <a:r>
                  <a:rPr lang="en-US" i="0" dirty="0" smtClean="0"/>
                  <a:t>Consequently,</a:t>
                </a:r>
                <a:r>
                  <a:rPr lang="en-US" i="0" baseline="0" dirty="0" smtClean="0"/>
                  <a:t> </a:t>
                </a:r>
                <a:r>
                  <a:rPr lang="en-US" b="0" i="0" baseline="0" smtClean="0">
                    <a:latin typeface="Cambria Math" panose="02040503050406030204" pitchFamily="18" charset="0"/>
                  </a:rPr>
                  <a:t>1/2 ∑8_𝑖𝑗▒〖(𝑑_𝑖 𝑑_𝑗)/2𝑚(1+𝑣(𝑖)𝑣(𝑗) 〗  </a:t>
                </a:r>
                <a:r>
                  <a:rPr lang="en-US" dirty="0" smtClean="0"/>
                  <a:t>measures the</a:t>
                </a:r>
                <a:r>
                  <a:rPr lang="en-US" baseline="0" dirty="0" smtClean="0"/>
                  <a:t> number of edges within the proposed communities that we expect.  Thus, </a:t>
                </a:r>
                <a:r>
                  <a:rPr lang="en-US" i="1" baseline="0" dirty="0" smtClean="0"/>
                  <a:t>Q</a:t>
                </a:r>
                <a:r>
                  <a:rPr lang="en-US" i="0" baseline="0" dirty="0" smtClean="0"/>
                  <a:t> measures the extent to which the proposed communities have more edges than we’d expect.  To find the best communities, from this point of view, we want to maximize the modularity.</a:t>
                </a:r>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59</a:t>
            </a:fld>
            <a:endParaRPr lang="en-US"/>
          </a:p>
        </p:txBody>
      </p:sp>
    </p:spTree>
    <p:extLst>
      <p:ext uri="{BB962C8B-B14F-4D97-AF65-F5344CB8AC3E}">
        <p14:creationId xmlns:p14="http://schemas.microsoft.com/office/powerpoint/2010/main" val="1397690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60</a:t>
            </a:fld>
            <a:endParaRPr lang="en-US"/>
          </a:p>
        </p:txBody>
      </p:sp>
    </p:spTree>
    <p:extLst>
      <p:ext uri="{BB962C8B-B14F-4D97-AF65-F5344CB8AC3E}">
        <p14:creationId xmlns:p14="http://schemas.microsoft.com/office/powerpoint/2010/main" val="1707998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61</a:t>
            </a:fld>
            <a:endParaRPr lang="en-US"/>
          </a:p>
        </p:txBody>
      </p:sp>
    </p:spTree>
    <p:extLst>
      <p:ext uri="{BB962C8B-B14F-4D97-AF65-F5344CB8AC3E}">
        <p14:creationId xmlns:p14="http://schemas.microsoft.com/office/powerpoint/2010/main" val="3188426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966612"/>
                <a:r>
                  <a:rPr lang="en-US" dirty="0" smtClean="0"/>
                  <a:t>There</a:t>
                </a:r>
                <a:r>
                  <a:rPr lang="en-US" baseline="0" dirty="0" smtClean="0"/>
                  <a:t> is a lot of mathematical commonalities in our discussions of modularity and spectral clustering – this isn’t a coincidence.  This type of optimization (and the relaxation of the NP-hard search problem) comes up in a lot of situations.  The goal in all of these investigations is to find a form like the one in the last line - </a:t>
                </a:r>
                <a14:m>
                  <m:oMath xmlns:m="http://schemas.openxmlformats.org/officeDocument/2006/math">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𝑣</m:t>
                        </m:r>
                      </m:e>
                      <m:sup>
                        <m:r>
                          <a:rPr lang="en-US" b="0" i="1" baseline="0" smtClean="0">
                            <a:latin typeface="Cambria Math" panose="02040503050406030204" pitchFamily="18" charset="0"/>
                          </a:rPr>
                          <m:t>𝑇</m:t>
                        </m:r>
                      </m:sup>
                    </m:sSup>
                    <m:r>
                      <a:rPr lang="en-US" b="0" i="1" baseline="0" smtClean="0">
                        <a:latin typeface="Cambria Math" panose="02040503050406030204" pitchFamily="18" charset="0"/>
                      </a:rPr>
                      <m:t>𝐵𝑣</m:t>
                    </m:r>
                    <m:r>
                      <a:rPr lang="en-US" b="0" i="0" baseline="0" smtClean="0">
                        <a:latin typeface="Cambria Math" panose="02040503050406030204" pitchFamily="18" charset="0"/>
                      </a:rPr>
                      <m:t>.</m:t>
                    </m:r>
                  </m:oMath>
                </a14:m>
                <a:r>
                  <a:rPr lang="en-US" dirty="0" smtClean="0"/>
                  <a:t>  If </a:t>
                </a:r>
                <a:r>
                  <a:rPr lang="en-US" i="1" dirty="0" smtClean="0"/>
                  <a:t>B</a:t>
                </a:r>
                <a:r>
                  <a:rPr lang="en-US" i="0" dirty="0" smtClean="0"/>
                  <a:t> is symmetric then the solution is always</a:t>
                </a:r>
                <a:r>
                  <a:rPr lang="en-US" i="0" baseline="0" dirty="0" smtClean="0"/>
                  <a:t> given in terms of one of the eigenvalue/eigenvector pairs for the matrix.  </a:t>
                </a:r>
                <a:endParaRPr lang="en-US" dirty="0"/>
              </a:p>
              <a:p>
                <a:endParaRPr lang="en-US" dirty="0"/>
              </a:p>
            </p:txBody>
          </p:sp>
        </mc:Choice>
        <mc:Fallback xmlns="">
          <p:sp>
            <p:nvSpPr>
              <p:cNvPr id="3" name="Notes Placeholder 2"/>
              <p:cNvSpPr>
                <a:spLocks noGrp="1"/>
              </p:cNvSpPr>
              <p:nvPr>
                <p:ph type="body" idx="1"/>
              </p:nvPr>
            </p:nvSpPr>
            <p:spPr/>
            <p:txBody>
              <a:bodyPr/>
              <a:lstStyle/>
              <a:p>
                <a:pPr defTabSz="966612"/>
                <a:r>
                  <a:rPr lang="en-US" dirty="0" smtClean="0"/>
                  <a:t>There</a:t>
                </a:r>
                <a:r>
                  <a:rPr lang="en-US" baseline="0" dirty="0" smtClean="0"/>
                  <a:t> is a lot of mathematical commonalities in our discussions of modularity and spectral clustering – this isn’t a coincidence.  This type of optimization (and the relaxation of the NP-hard search problem) comes up in a lot of situations.  The goal in all of these investigations is to find a form like the one in the last line - </a:t>
                </a:r>
                <a:r>
                  <a:rPr lang="en-US" b="0" i="0" baseline="0" smtClean="0">
                    <a:latin typeface="Cambria Math" panose="02040503050406030204" pitchFamily="18" charset="0"/>
                  </a:rPr>
                  <a:t>𝑣^𝑇 𝐵𝑣.</a:t>
                </a:r>
                <a:r>
                  <a:rPr lang="en-US" dirty="0" smtClean="0"/>
                  <a:t>  If </a:t>
                </a:r>
                <a:r>
                  <a:rPr lang="en-US" i="1" dirty="0" smtClean="0"/>
                  <a:t>B</a:t>
                </a:r>
                <a:r>
                  <a:rPr lang="en-US" i="0" dirty="0" smtClean="0"/>
                  <a:t> is symmetric then the solution is always</a:t>
                </a:r>
                <a:r>
                  <a:rPr lang="en-US" i="0" baseline="0" dirty="0" smtClean="0"/>
                  <a:t> given in terms of one of the eigenvalue/eigenvector pairs for the matrix.  </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62</a:t>
            </a:fld>
            <a:endParaRPr lang="en-US"/>
          </a:p>
        </p:txBody>
      </p:sp>
    </p:spTree>
    <p:extLst>
      <p:ext uri="{BB962C8B-B14F-4D97-AF65-F5344CB8AC3E}">
        <p14:creationId xmlns:p14="http://schemas.microsoft.com/office/powerpoint/2010/main" val="498395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in the trade data from</a:t>
            </a:r>
            <a:r>
              <a:rPr lang="en-US" baseline="0" dirty="0" smtClean="0"/>
              <a:t> the csv file</a:t>
            </a:r>
            <a:endParaRPr lang="en-US" dirty="0" smtClean="0"/>
          </a:p>
          <a:p>
            <a:r>
              <a:rPr lang="en-US" dirty="0" smtClean="0"/>
              <a:t>T&lt;-</a:t>
            </a:r>
            <a:r>
              <a:rPr lang="en-US" dirty="0" err="1" smtClean="0"/>
              <a:t>read.table</a:t>
            </a:r>
            <a:r>
              <a:rPr lang="en-US" dirty="0" smtClean="0"/>
              <a:t>("WTW2000b.csv", header = FALSE, </a:t>
            </a:r>
            <a:r>
              <a:rPr lang="en-US" dirty="0" err="1" smtClean="0"/>
              <a:t>sep</a:t>
            </a:r>
            <a:r>
              <a:rPr lang="en-US" dirty="0" smtClean="0"/>
              <a:t> = ",")</a:t>
            </a:r>
          </a:p>
          <a:p>
            <a:r>
              <a:rPr lang="en-US" dirty="0" smtClean="0"/>
              <a:t>T&lt;-</a:t>
            </a:r>
            <a:r>
              <a:rPr lang="en-US" dirty="0" err="1" smtClean="0"/>
              <a:t>as.matrix</a:t>
            </a:r>
            <a:r>
              <a:rPr lang="en-US" dirty="0" smtClean="0"/>
              <a:t>(T)</a:t>
            </a:r>
          </a:p>
          <a:p>
            <a:endParaRPr lang="en-US" dirty="0" smtClean="0"/>
          </a:p>
          <a:p>
            <a:r>
              <a:rPr lang="en-US" dirty="0" smtClean="0"/>
              <a:t>#Calculate a vector of degrees of the trade matrix</a:t>
            </a:r>
          </a:p>
          <a:p>
            <a:r>
              <a:rPr lang="en-US" dirty="0" err="1" smtClean="0"/>
              <a:t>degs</a:t>
            </a:r>
            <a:r>
              <a:rPr lang="en-US" dirty="0" smtClean="0"/>
              <a:t>&lt;-matrix(,</a:t>
            </a:r>
            <a:r>
              <a:rPr lang="en-US" dirty="0" err="1" smtClean="0"/>
              <a:t>nrow</a:t>
            </a:r>
            <a:r>
              <a:rPr lang="en-US" dirty="0" smtClean="0"/>
              <a:t>=96,ncol=1)</a:t>
            </a:r>
          </a:p>
          <a:p>
            <a:r>
              <a:rPr lang="en-US" dirty="0" smtClean="0"/>
              <a:t>for (</a:t>
            </a:r>
            <a:r>
              <a:rPr lang="en-US" dirty="0" err="1" smtClean="0"/>
              <a:t>i</a:t>
            </a:r>
            <a:r>
              <a:rPr lang="en-US" dirty="0" smtClean="0"/>
              <a:t> in 1:96){</a:t>
            </a:r>
          </a:p>
          <a:p>
            <a:r>
              <a:rPr lang="en-US" dirty="0" smtClean="0"/>
              <a:t>  </a:t>
            </a:r>
            <a:r>
              <a:rPr lang="en-US" dirty="0" err="1" smtClean="0"/>
              <a:t>degs</a:t>
            </a:r>
            <a:r>
              <a:rPr lang="en-US" dirty="0" smtClean="0"/>
              <a:t>[</a:t>
            </a:r>
            <a:r>
              <a:rPr lang="en-US" dirty="0" err="1" smtClean="0"/>
              <a:t>i</a:t>
            </a:r>
            <a:r>
              <a:rPr lang="en-US" dirty="0" smtClean="0"/>
              <a:t>]=sum(T[</a:t>
            </a:r>
            <a:r>
              <a:rPr lang="en-US" dirty="0" err="1" smtClean="0"/>
              <a:t>i</a:t>
            </a:r>
            <a:r>
              <a:rPr lang="en-US" dirty="0" smtClean="0"/>
              <a:t>,])</a:t>
            </a:r>
          </a:p>
          <a:p>
            <a:r>
              <a:rPr lang="en-US" dirty="0" smtClean="0"/>
              <a:t>}</a:t>
            </a:r>
          </a:p>
          <a:p>
            <a:endParaRPr lang="en-US" dirty="0" smtClean="0"/>
          </a:p>
          <a:p>
            <a:r>
              <a:rPr lang="en-US" dirty="0" smtClean="0"/>
              <a:t>#</a:t>
            </a:r>
            <a:r>
              <a:rPr lang="en-US" dirty="0" err="1" smtClean="0"/>
              <a:t>Preallocate</a:t>
            </a:r>
            <a:r>
              <a:rPr lang="en-US" dirty="0" smtClean="0"/>
              <a:t> the modularity matrix</a:t>
            </a:r>
          </a:p>
          <a:p>
            <a:r>
              <a:rPr lang="en-US" dirty="0" smtClean="0"/>
              <a:t>B&lt;-matrix(,</a:t>
            </a:r>
            <a:r>
              <a:rPr lang="en-US" dirty="0" err="1" smtClean="0"/>
              <a:t>nrow</a:t>
            </a:r>
            <a:r>
              <a:rPr lang="en-US" dirty="0" smtClean="0"/>
              <a:t>=96,ncol=96)</a:t>
            </a:r>
          </a:p>
          <a:p>
            <a:r>
              <a:rPr lang="en-US" dirty="0" smtClean="0"/>
              <a:t>#Calculate the number of edges</a:t>
            </a:r>
          </a:p>
          <a:p>
            <a:r>
              <a:rPr lang="en-US" dirty="0" smtClean="0"/>
              <a:t>m&lt;-</a:t>
            </a:r>
            <a:r>
              <a:rPr lang="en-US" dirty="0" err="1" smtClean="0"/>
              <a:t>nnzero</a:t>
            </a:r>
            <a:r>
              <a:rPr lang="en-US" dirty="0" smtClean="0"/>
              <a:t>(T)/2</a:t>
            </a:r>
          </a:p>
          <a:p>
            <a:r>
              <a:rPr lang="en-US" dirty="0" smtClean="0"/>
              <a:t>#Populate the modularity matrix</a:t>
            </a:r>
          </a:p>
          <a:p>
            <a:r>
              <a:rPr lang="en-US" dirty="0" smtClean="0"/>
              <a:t>for (</a:t>
            </a:r>
            <a:r>
              <a:rPr lang="en-US" dirty="0" err="1" smtClean="0"/>
              <a:t>i</a:t>
            </a:r>
            <a:r>
              <a:rPr lang="en-US" dirty="0" smtClean="0"/>
              <a:t> in 1:96){</a:t>
            </a:r>
          </a:p>
          <a:p>
            <a:r>
              <a:rPr lang="en-US" dirty="0" smtClean="0"/>
              <a:t>  for (j in 1:96){</a:t>
            </a:r>
          </a:p>
          <a:p>
            <a:r>
              <a:rPr lang="en-US" dirty="0" smtClean="0"/>
              <a:t>    B[</a:t>
            </a:r>
            <a:r>
              <a:rPr lang="en-US" dirty="0" err="1" smtClean="0"/>
              <a:t>i,j</a:t>
            </a:r>
            <a:r>
              <a:rPr lang="en-US" dirty="0" smtClean="0"/>
              <a:t>]=T[</a:t>
            </a:r>
            <a:r>
              <a:rPr lang="en-US" dirty="0" err="1" smtClean="0"/>
              <a:t>i,j</a:t>
            </a:r>
            <a:r>
              <a:rPr lang="en-US" dirty="0" smtClean="0"/>
              <a:t>]-</a:t>
            </a:r>
            <a:r>
              <a:rPr lang="en-US" dirty="0" err="1" smtClean="0"/>
              <a:t>degs</a:t>
            </a:r>
            <a:r>
              <a:rPr lang="en-US" dirty="0" smtClean="0"/>
              <a:t>[</a:t>
            </a:r>
            <a:r>
              <a:rPr lang="en-US" dirty="0" err="1" smtClean="0"/>
              <a:t>i</a:t>
            </a:r>
            <a:r>
              <a:rPr lang="en-US" dirty="0" smtClean="0"/>
              <a:t>]*</a:t>
            </a:r>
            <a:r>
              <a:rPr lang="en-US" dirty="0" err="1" smtClean="0"/>
              <a:t>degs</a:t>
            </a:r>
            <a:r>
              <a:rPr lang="en-US" dirty="0" smtClean="0"/>
              <a:t>[j]/(2*m)</a:t>
            </a:r>
          </a:p>
          <a:p>
            <a:r>
              <a:rPr lang="en-US" dirty="0" smtClean="0"/>
              <a:t>  }</a:t>
            </a:r>
          </a:p>
          <a:p>
            <a:r>
              <a:rPr lang="en-US" dirty="0" smtClean="0"/>
              <a:t>}</a:t>
            </a:r>
          </a:p>
          <a:p>
            <a:r>
              <a:rPr lang="en-US" dirty="0" smtClean="0"/>
              <a:t>#Find the</a:t>
            </a:r>
            <a:r>
              <a:rPr lang="en-US" baseline="0" dirty="0" smtClean="0"/>
              <a:t> </a:t>
            </a:r>
            <a:r>
              <a:rPr lang="en-US" baseline="0" dirty="0" err="1" smtClean="0"/>
              <a:t>eigendata</a:t>
            </a:r>
            <a:r>
              <a:rPr lang="en-US" baseline="0" dirty="0" smtClean="0"/>
              <a:t> for B</a:t>
            </a:r>
            <a:endParaRPr lang="en-US" dirty="0" smtClean="0"/>
          </a:p>
          <a:p>
            <a:r>
              <a:rPr lang="en-US" dirty="0" smtClean="0"/>
              <a:t>EV&lt;-</a:t>
            </a:r>
            <a:r>
              <a:rPr lang="en-US" dirty="0" err="1" smtClean="0"/>
              <a:t>eigen</a:t>
            </a:r>
            <a:r>
              <a:rPr lang="en-US" dirty="0" smtClean="0"/>
              <a:t>(B, TRUE , </a:t>
            </a:r>
            <a:r>
              <a:rPr lang="en-US" dirty="0" err="1" smtClean="0"/>
              <a:t>only.values</a:t>
            </a:r>
            <a:r>
              <a:rPr lang="en-US" dirty="0" smtClean="0"/>
              <a:t> = FALSE, EISPACK = FALSE)</a:t>
            </a:r>
          </a:p>
          <a:p>
            <a:r>
              <a:rPr lang="en-US" dirty="0" smtClean="0"/>
              <a:t>V&lt;-</a:t>
            </a:r>
            <a:r>
              <a:rPr lang="en-US" dirty="0" err="1" smtClean="0"/>
              <a:t>EV$vectors</a:t>
            </a:r>
            <a:endParaRPr lang="en-US" dirty="0" smtClean="0"/>
          </a:p>
          <a:p>
            <a:r>
              <a:rPr lang="en-US" dirty="0" err="1" smtClean="0"/>
              <a:t>elst</a:t>
            </a:r>
            <a:r>
              <a:rPr lang="en-US" dirty="0" smtClean="0"/>
              <a:t>&lt;-</a:t>
            </a:r>
            <a:r>
              <a:rPr lang="en-US" dirty="0" err="1" smtClean="0"/>
              <a:t>EV$values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63</a:t>
            </a:fld>
            <a:endParaRPr lang="en-US"/>
          </a:p>
        </p:txBody>
      </p:sp>
    </p:spTree>
    <p:extLst>
      <p:ext uri="{BB962C8B-B14F-4D97-AF65-F5344CB8AC3E}">
        <p14:creationId xmlns:p14="http://schemas.microsoft.com/office/powerpoint/2010/main" val="654638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a:t>
            </a:r>
            <a:r>
              <a:rPr lang="en-US" baseline="0" dirty="0" smtClean="0"/>
              <a:t> </a:t>
            </a:r>
            <a:r>
              <a:rPr lang="en-US" baseline="0" dirty="0" err="1" smtClean="0"/>
              <a:t>eigendata</a:t>
            </a:r>
            <a:r>
              <a:rPr lang="en-US" baseline="0" dirty="0" smtClean="0"/>
              <a:t> for B</a:t>
            </a:r>
            <a:endParaRPr lang="en-US" dirty="0" smtClean="0"/>
          </a:p>
          <a:p>
            <a:r>
              <a:rPr lang="en-US" dirty="0" smtClean="0"/>
              <a:t>EV&lt;-</a:t>
            </a:r>
            <a:r>
              <a:rPr lang="en-US" dirty="0" err="1" smtClean="0"/>
              <a:t>eigen</a:t>
            </a:r>
            <a:r>
              <a:rPr lang="en-US" dirty="0" smtClean="0"/>
              <a:t>(B, TRUE , </a:t>
            </a:r>
            <a:r>
              <a:rPr lang="en-US" dirty="0" err="1" smtClean="0"/>
              <a:t>only.values</a:t>
            </a:r>
            <a:r>
              <a:rPr lang="en-US" dirty="0" smtClean="0"/>
              <a:t> = FALSE, EISPACK = FALSE)</a:t>
            </a:r>
          </a:p>
          <a:p>
            <a:r>
              <a:rPr lang="en-US" dirty="0" smtClean="0"/>
              <a:t>V&lt;-</a:t>
            </a:r>
            <a:r>
              <a:rPr lang="en-US" dirty="0" err="1" smtClean="0"/>
              <a:t>EV$vectors</a:t>
            </a:r>
            <a:endParaRPr lang="en-US" dirty="0" smtClean="0"/>
          </a:p>
          <a:p>
            <a:r>
              <a:rPr lang="en-US" dirty="0" err="1" smtClean="0"/>
              <a:t>elst</a:t>
            </a:r>
            <a:r>
              <a:rPr lang="en-US" dirty="0" smtClean="0"/>
              <a:t>&lt;-</a:t>
            </a:r>
            <a:r>
              <a:rPr lang="en-US" dirty="0" err="1" smtClean="0"/>
              <a:t>EV$values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65</a:t>
            </a:fld>
            <a:endParaRPr lang="en-US"/>
          </a:p>
        </p:txBody>
      </p:sp>
    </p:spTree>
    <p:extLst>
      <p:ext uri="{BB962C8B-B14F-4D97-AF65-F5344CB8AC3E}">
        <p14:creationId xmlns:p14="http://schemas.microsoft.com/office/powerpoint/2010/main" val="2870267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The</a:t>
                </a:r>
                <a:r>
                  <a:rPr lang="en-US" baseline="0" dirty="0" smtClean="0"/>
                  <a:t> modularity in this case is small – quite close to zero.  Generally, to conclude there are reasonable communities, we’d like to see a larger </a:t>
                </a:r>
                <a:r>
                  <a:rPr lang="en-US" i="1" baseline="0" dirty="0" smtClean="0"/>
                  <a:t>Q.  </a:t>
                </a:r>
                <a:r>
                  <a:rPr lang="en-US" i="0" baseline="0" dirty="0" smtClean="0"/>
                  <a:t>One cutoff used in some of the literature is </a:t>
                </a:r>
                <a14:m>
                  <m:oMath xmlns:m="http://schemas.openxmlformats.org/officeDocument/2006/math">
                    <m:r>
                      <a:rPr lang="en-US" b="0" i="1" baseline="0" smtClean="0">
                        <a:latin typeface="Cambria Math" panose="02040503050406030204" pitchFamily="18" charset="0"/>
                      </a:rPr>
                      <m:t>𝑄</m:t>
                    </m:r>
                    <m:r>
                      <a:rPr lang="en-US" b="0" i="1" baseline="0" smtClean="0">
                        <a:latin typeface="Cambria Math" panose="02040503050406030204" pitchFamily="18" charset="0"/>
                      </a:rPr>
                      <m:t>&gt;0.4</m:t>
                    </m:r>
                  </m:oMath>
                </a14:m>
                <a:r>
                  <a:rPr lang="en-US" dirty="0" smtClean="0"/>
                  <a:t>.  This set of communities</a:t>
                </a:r>
                <a:r>
                  <a:rPr lang="en-US" baseline="0" dirty="0" smtClean="0"/>
                  <a:t> would fail that test and we’d conclude that there are no “significant” communities.  </a:t>
                </a:r>
              </a:p>
              <a:p>
                <a:endParaRPr lang="en-US" baseline="0" dirty="0" smtClean="0"/>
              </a:p>
              <a:p>
                <a:r>
                  <a:rPr lang="en-US" baseline="0" dirty="0" smtClean="0"/>
                  <a:t>On the other hand, the statistical framework in modularity maximization indicates this </a:t>
                </a:r>
                <a:r>
                  <a:rPr lang="en-US" i="1" baseline="0" dirty="0" smtClean="0"/>
                  <a:t>is </a:t>
                </a:r>
                <a:r>
                  <a:rPr lang="en-US" i="0" baseline="0" dirty="0" smtClean="0"/>
                  <a:t>a breakup into communities which are denser than we expect – just not very much so.  If all the eigenvalues of </a:t>
                </a:r>
                <a:r>
                  <a:rPr lang="en-US" i="1" baseline="0" dirty="0" smtClean="0"/>
                  <a:t>B </a:t>
                </a:r>
                <a:r>
                  <a:rPr lang="en-US" i="0" baseline="0" dirty="0" smtClean="0"/>
                  <a:t> were non-positive, we’d be left with 0 as the maximum eigenvalue and the associated vector of 1s as the eigenvector.  In that case, the algorithm indicates that there are no communities.  </a:t>
                </a:r>
                <a:endParaRPr lang="en-US" dirty="0"/>
              </a:p>
            </p:txBody>
          </p:sp>
        </mc:Choice>
        <mc:Fallback xmlns="">
          <p:sp>
            <p:nvSpPr>
              <p:cNvPr id="3" name="Notes Placeholder 2"/>
              <p:cNvSpPr>
                <a:spLocks noGrp="1"/>
              </p:cNvSpPr>
              <p:nvPr>
                <p:ph type="body" idx="1"/>
              </p:nvPr>
            </p:nvSpPr>
            <p:spPr/>
            <p:txBody>
              <a:bodyPr/>
              <a:lstStyle/>
              <a:p>
                <a:r>
                  <a:rPr lang="en-US" dirty="0" smtClean="0"/>
                  <a:t>The</a:t>
                </a:r>
                <a:r>
                  <a:rPr lang="en-US" baseline="0" dirty="0" smtClean="0"/>
                  <a:t> modularity in this case is small – quite close to zero.  Generally, to conclude there are reasonable communities, we’d like to see a larger </a:t>
                </a:r>
                <a:r>
                  <a:rPr lang="en-US" i="1" baseline="0" dirty="0" smtClean="0"/>
                  <a:t>Q.  </a:t>
                </a:r>
                <a:r>
                  <a:rPr lang="en-US" i="0" baseline="0" dirty="0" smtClean="0"/>
                  <a:t>One cutoff used in some of the literature is </a:t>
                </a:r>
                <a:r>
                  <a:rPr lang="en-US" b="0" i="0" baseline="0" smtClean="0">
                    <a:latin typeface="Cambria Math" panose="02040503050406030204" pitchFamily="18" charset="0"/>
                  </a:rPr>
                  <a:t>𝑄&gt;0.4</a:t>
                </a:r>
                <a:r>
                  <a:rPr lang="en-US" dirty="0" smtClean="0"/>
                  <a:t>.  This set of communities</a:t>
                </a:r>
                <a:r>
                  <a:rPr lang="en-US" baseline="0" dirty="0" smtClean="0"/>
                  <a:t> would fail that test and we’d conclude that there are no “significant” communities.  </a:t>
                </a:r>
              </a:p>
              <a:p>
                <a:endParaRPr lang="en-US" baseline="0" dirty="0" smtClean="0"/>
              </a:p>
              <a:p>
                <a:r>
                  <a:rPr lang="en-US" baseline="0" dirty="0" smtClean="0"/>
                  <a:t>On the other hand, the statistical framework in modularity maximization indicates this </a:t>
                </a:r>
                <a:r>
                  <a:rPr lang="en-US" i="1" baseline="0" dirty="0" smtClean="0"/>
                  <a:t>is </a:t>
                </a:r>
                <a:r>
                  <a:rPr lang="en-US" i="0" baseline="0" dirty="0" smtClean="0"/>
                  <a:t>a breakup into communities which are denser than we expect – just not very much so.  If all the eigenvalues of </a:t>
                </a:r>
                <a:r>
                  <a:rPr lang="en-US" i="1" baseline="0" dirty="0" smtClean="0"/>
                  <a:t>B </a:t>
                </a:r>
                <a:r>
                  <a:rPr lang="en-US" i="0" baseline="0" dirty="0" smtClean="0"/>
                  <a:t> were non-positive, we’d be left with 0 as the maximum eigenvalue and the associated vector of 1s as the eigenvector.  In that case, the algorithm indicates that there are no communities.  </a:t>
                </a:r>
                <a:endParaRPr lang="en-US" dirty="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67</a:t>
            </a:fld>
            <a:endParaRPr lang="en-US"/>
          </a:p>
        </p:txBody>
      </p:sp>
    </p:spTree>
    <p:extLst>
      <p:ext uri="{BB962C8B-B14F-4D97-AF65-F5344CB8AC3E}">
        <p14:creationId xmlns:p14="http://schemas.microsoft.com/office/powerpoint/2010/main" val="101984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more recent work with Skyler Cranmer, we looked at communities in</a:t>
            </a:r>
            <a:r>
              <a:rPr lang="en-US" baseline="0" dirty="0" smtClean="0"/>
              <a:t> the UN as witnessed by their general assembly votes.</a:t>
            </a:r>
          </a:p>
          <a:p>
            <a:pPr marL="241653" indent="-241653">
              <a:buAutoNum type="arabicPeriod"/>
            </a:pPr>
            <a:r>
              <a:rPr lang="en-US" baseline="0" dirty="0" smtClean="0"/>
              <a:t>Why find communities?  Here, we wanted to understand the extent to which behavior at the UN was predictive of various aspects of international relations (conflict, alliances, the spread of democracy).  We hypothesized that the </a:t>
            </a:r>
            <a:r>
              <a:rPr lang="en-US" baseline="0" dirty="0" err="1" smtClean="0"/>
              <a:t>meso</a:t>
            </a:r>
            <a:r>
              <a:rPr lang="en-US" baseline="0" dirty="0" smtClean="0"/>
              <a:t>-scale structure revealed by the community structure would be reflective of these other processes.</a:t>
            </a:r>
          </a:p>
          <a:p>
            <a:pPr marL="241653" indent="-241653">
              <a:buAutoNum type="arabicPeriod"/>
            </a:pPr>
            <a:r>
              <a:rPr lang="en-US" baseline="0" dirty="0" smtClean="0"/>
              <a:t>As with SIV, we used spectral clustering on an adjacency matrix derived from the correlation matrix of voting profiles.  We chose these for similar reasons.</a:t>
            </a:r>
          </a:p>
          <a:p>
            <a:pPr marL="241653" indent="-241653">
              <a:buAutoNum type="arabicPeriod"/>
            </a:pPr>
            <a:r>
              <a:rPr lang="en-US" baseline="0" dirty="0" smtClean="0"/>
              <a:t>The image is our representation of the community structure – the red and blue circles showing the dominant sub-cluster of each of the two basic meta-clusters in the data.  Other circles in their “orbit” are the other sub-clusters in the meta-cluster.  We selected these two time periods to show the heterogeneity over time.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8</a:t>
            </a:fld>
            <a:endParaRPr lang="en-US"/>
          </a:p>
        </p:txBody>
      </p:sp>
    </p:spTree>
    <p:extLst>
      <p:ext uri="{BB962C8B-B14F-4D97-AF65-F5344CB8AC3E}">
        <p14:creationId xmlns:p14="http://schemas.microsoft.com/office/powerpoint/2010/main" val="8997698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68</a:t>
            </a:fld>
            <a:endParaRPr lang="en-US"/>
          </a:p>
        </p:txBody>
      </p:sp>
    </p:spTree>
    <p:extLst>
      <p:ext uri="{BB962C8B-B14F-4D97-AF65-F5344CB8AC3E}">
        <p14:creationId xmlns:p14="http://schemas.microsoft.com/office/powerpoint/2010/main" val="42025126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69</a:t>
            </a:fld>
            <a:endParaRPr lang="en-US"/>
          </a:p>
        </p:txBody>
      </p:sp>
    </p:spTree>
    <p:extLst>
      <p:ext uri="{BB962C8B-B14F-4D97-AF65-F5344CB8AC3E}">
        <p14:creationId xmlns:p14="http://schemas.microsoft.com/office/powerpoint/2010/main" val="25641009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Spectral clustering (left) with 25 clusters and modularity maximization (right) with 25</a:t>
            </a:r>
            <a:r>
              <a:rPr lang="en-US" baseline="0" dirty="0" smtClean="0"/>
              <a:t> clusters as well.</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70</a:t>
            </a:fld>
            <a:endParaRPr lang="en-US"/>
          </a:p>
        </p:txBody>
      </p:sp>
    </p:spTree>
    <p:extLst>
      <p:ext uri="{BB962C8B-B14F-4D97-AF65-F5344CB8AC3E}">
        <p14:creationId xmlns:p14="http://schemas.microsoft.com/office/powerpoint/2010/main" val="3469912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71</a:t>
            </a:fld>
            <a:endParaRPr lang="en-US"/>
          </a:p>
        </p:txBody>
      </p:sp>
    </p:spTree>
    <p:extLst>
      <p:ext uri="{BB962C8B-B14F-4D97-AF65-F5344CB8AC3E}">
        <p14:creationId xmlns:p14="http://schemas.microsoft.com/office/powerpoint/2010/main" val="24027308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a:t>
            </a:r>
            <a:r>
              <a:rPr lang="en-US" baseline="0" dirty="0" smtClean="0"/>
              <a:t> ON FORMULA-DISCUSS ITS PIECES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72</a:t>
            </a:fld>
            <a:endParaRPr lang="en-US"/>
          </a:p>
        </p:txBody>
      </p:sp>
    </p:spTree>
    <p:extLst>
      <p:ext uri="{BB962C8B-B14F-4D97-AF65-F5344CB8AC3E}">
        <p14:creationId xmlns:p14="http://schemas.microsoft.com/office/powerpoint/2010/main" val="3355370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smtClean="0"/>
                  <a:t>The file trade_mod_eg_2.R contains code that automates this process.</a:t>
                </a:r>
              </a:p>
              <a:p>
                <a:endParaRPr lang="en-US" baseline="0" dirty="0" smtClean="0"/>
              </a:p>
              <a:p>
                <a:r>
                  <a:rPr lang="en-US" baseline="0" dirty="0" smtClean="0"/>
                  <a:t>Our algorithm proceeds for 10 iterations before it can no longer find at least one community which can be split for an increase in modularity.  From the list of </a:t>
                </a:r>
                <a14:m>
                  <m:oMath xmlns:m="http://schemas.openxmlformats.org/officeDocument/2006/math">
                    <m:r>
                      <m:rPr>
                        <m:sty m:val="p"/>
                      </m:rPr>
                      <a:rPr lang="en-US" b="0" i="0" baseline="0" smtClean="0">
                        <a:latin typeface="Cambria Math" panose="02040503050406030204" pitchFamily="18" charset="0"/>
                      </a:rPr>
                      <m:t>Δ</m:t>
                    </m:r>
                    <m:r>
                      <a:rPr lang="en-US" b="0" i="1" baseline="0" smtClean="0">
                        <a:latin typeface="Cambria Math" panose="02040503050406030204" pitchFamily="18" charset="0"/>
                      </a:rPr>
                      <m:t>𝑄</m:t>
                    </m:r>
                  </m:oMath>
                </a14:m>
                <a:r>
                  <a:rPr lang="en-US" baseline="0" dirty="0" smtClean="0"/>
                  <a:t>, we see that some splits give larger gains than others but most are still quite small.  The overall Q for this subdivision into 11 communities is 0.007 a gain of roughly 0.004 from the original two communities division.</a:t>
                </a:r>
              </a:p>
              <a:p>
                <a:endParaRPr lang="en-US" baseline="0" dirty="0" smtClean="0"/>
              </a:p>
              <a:p>
                <a:r>
                  <a:rPr lang="en-US" baseline="0" dirty="0" smtClean="0"/>
                  <a:t>Once again, there is a decision to be made on interpretation – while these communities have mathematical meaning, are they significant with regard to the applications we might be thinking of?</a:t>
                </a:r>
              </a:p>
            </p:txBody>
          </p:sp>
        </mc:Choice>
        <mc:Fallback xmlns="">
          <p:sp>
            <p:nvSpPr>
              <p:cNvPr id="3" name="Notes Placeholder 2"/>
              <p:cNvSpPr>
                <a:spLocks noGrp="1"/>
              </p:cNvSpPr>
              <p:nvPr>
                <p:ph type="body" idx="1"/>
              </p:nvPr>
            </p:nvSpPr>
            <p:spPr/>
            <p:txBody>
              <a:bodyPr/>
              <a:lstStyle/>
              <a:p>
                <a:r>
                  <a:rPr lang="en-US" baseline="0" dirty="0" smtClean="0"/>
                  <a:t>The file trade_mod_eg_2.R contains code that automates this process.</a:t>
                </a:r>
              </a:p>
              <a:p>
                <a:endParaRPr lang="en-US" baseline="0" dirty="0" smtClean="0"/>
              </a:p>
              <a:p>
                <a:r>
                  <a:rPr lang="en-US" baseline="0" dirty="0" smtClean="0"/>
                  <a:t>Our algorithm proceeds for 10 iterations before it can no longer find at least one community which can be split for an increase in modularity.  From the list of </a:t>
                </a:r>
                <a:r>
                  <a:rPr lang="en-US" b="0" i="0" baseline="0" smtClean="0">
                    <a:latin typeface="Cambria Math" panose="02040503050406030204" pitchFamily="18" charset="0"/>
                  </a:rPr>
                  <a:t>Δ𝑄</a:t>
                </a:r>
                <a:r>
                  <a:rPr lang="en-US" baseline="0" dirty="0" smtClean="0"/>
                  <a:t>, we see that some splits give larger gains than others but most are still quite small.  The overall Q for this subdivision into 11 communities is 0.007 a gain of roughly 0.004 from the original two communities division.</a:t>
                </a:r>
              </a:p>
              <a:p>
                <a:endParaRPr lang="en-US" baseline="0" dirty="0" smtClean="0"/>
              </a:p>
              <a:p>
                <a:r>
                  <a:rPr lang="en-US" baseline="0" dirty="0" smtClean="0"/>
                  <a:t>Once again, there is a decision to be made on interpretation – while these communities have mathematical meaning, are they significant with regard to the applications we might be thinking of?</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D4E92AFD-BBB5-4148-B3C6-AF19AA149EED}" type="slidenum">
              <a:rPr lang="en-US" smtClean="0"/>
              <a:t>73</a:t>
            </a:fld>
            <a:endParaRPr lang="en-US"/>
          </a:p>
        </p:txBody>
      </p:sp>
    </p:spTree>
    <p:extLst>
      <p:ext uri="{BB962C8B-B14F-4D97-AF65-F5344CB8AC3E}">
        <p14:creationId xmlns:p14="http://schemas.microsoft.com/office/powerpoint/2010/main" val="36713042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Compare spectral clustering to modularity – the spectral clustering results have fewer clusters (and two that dominate in membership). </a:t>
            </a:r>
          </a:p>
          <a:p>
            <a:endParaRPr lang="en-US" baseline="0" dirty="0" smtClean="0"/>
          </a:p>
          <a:p>
            <a:r>
              <a:rPr lang="en-US" baseline="0" dirty="0" smtClean="0"/>
              <a:t>Questions:</a:t>
            </a:r>
          </a:p>
          <a:p>
            <a:pPr marL="241653" indent="-241653">
              <a:buAutoNum type="arabicPeriod"/>
            </a:pPr>
            <a:r>
              <a:rPr lang="en-US" baseline="0" dirty="0" smtClean="0"/>
              <a:t>Which of these, if either, is a more reasonable division of the WTW into communities?</a:t>
            </a:r>
          </a:p>
          <a:p>
            <a:pPr marL="241653" indent="-241653">
              <a:buAutoNum type="arabicPeriod"/>
            </a:pPr>
            <a:r>
              <a:rPr lang="en-US" baseline="0" dirty="0" smtClean="0"/>
              <a:t>Is counting cut ties or overall density a better choice for the WTW?</a:t>
            </a:r>
          </a:p>
        </p:txBody>
      </p:sp>
      <p:sp>
        <p:nvSpPr>
          <p:cNvPr id="4" name="Slide Number Placeholder 3"/>
          <p:cNvSpPr>
            <a:spLocks noGrp="1"/>
          </p:cNvSpPr>
          <p:nvPr>
            <p:ph type="sldNum" sz="quarter" idx="10"/>
          </p:nvPr>
        </p:nvSpPr>
        <p:spPr/>
        <p:txBody>
          <a:bodyPr/>
          <a:lstStyle/>
          <a:p>
            <a:fld id="{D4E92AFD-BBB5-4148-B3C6-AF19AA149EED}" type="slidenum">
              <a:rPr lang="en-US" smtClean="0"/>
              <a:t>74</a:t>
            </a:fld>
            <a:endParaRPr lang="en-US"/>
          </a:p>
        </p:txBody>
      </p:sp>
    </p:spTree>
    <p:extLst>
      <p:ext uri="{BB962C8B-B14F-4D97-AF65-F5344CB8AC3E}">
        <p14:creationId xmlns:p14="http://schemas.microsoft.com/office/powerpoint/2010/main" val="19830626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75</a:t>
            </a:fld>
            <a:endParaRPr lang="en-US"/>
          </a:p>
        </p:txBody>
      </p:sp>
    </p:spTree>
    <p:extLst>
      <p:ext uri="{BB962C8B-B14F-4D97-AF65-F5344CB8AC3E}">
        <p14:creationId xmlns:p14="http://schemas.microsoft.com/office/powerpoint/2010/main" val="2377811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76</a:t>
            </a:fld>
            <a:endParaRPr lang="en-US"/>
          </a:p>
        </p:txBody>
      </p:sp>
    </p:spTree>
    <p:extLst>
      <p:ext uri="{BB962C8B-B14F-4D97-AF65-F5344CB8AC3E}">
        <p14:creationId xmlns:p14="http://schemas.microsoft.com/office/powerpoint/2010/main" val="3084342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AutoNum type="arabicPeriod"/>
            </a:pPr>
            <a:r>
              <a:rPr lang="en-US" dirty="0" smtClean="0"/>
              <a:t>Joint work with Greg Leibon and</a:t>
            </a:r>
            <a:r>
              <a:rPr lang="en-US" baseline="0" dirty="0" smtClean="0"/>
              <a:t> Dan Rockmore.</a:t>
            </a:r>
            <a:endParaRPr lang="en-US" dirty="0" smtClean="0"/>
          </a:p>
          <a:p>
            <a:pPr marL="241653" indent="-241653">
              <a:buAutoNum type="arabicPeriod"/>
            </a:pPr>
            <a:r>
              <a:rPr lang="en-US" dirty="0" smtClean="0"/>
              <a:t>What</a:t>
            </a:r>
            <a:r>
              <a:rPr lang="en-US" baseline="0" dirty="0" smtClean="0"/>
              <a:t> was the g</a:t>
            </a:r>
            <a:r>
              <a:rPr lang="en-US" dirty="0" smtClean="0"/>
              <a:t>oal of finding</a:t>
            </a:r>
            <a:r>
              <a:rPr lang="en-US" baseline="0" dirty="0" smtClean="0"/>
              <a:t> communities?  Positing that social identity drives voting led us to try to detect the groups to which the legislators belonged through their votes on different bills.  The hypothesis was that to build social unity (and capital) members in groups would gain utility from voting together.</a:t>
            </a:r>
          </a:p>
          <a:p>
            <a:pPr marL="241653" indent="-241653">
              <a:buAutoNum type="arabicPeriod"/>
            </a:pPr>
            <a:r>
              <a:rPr lang="en-US" baseline="0" dirty="0" smtClean="0"/>
              <a:t>We used spectral clustering on an adjacency matrix derived from correlation.  Why?  Correlation emphasizes shape of the voting profiles and spectral clustering emphasizes divisions between groups – we wanted to allow for loosely connected ideological communities so as to be able to detecting ones that were just forming and becoming cohesive.  </a:t>
            </a:r>
          </a:p>
          <a:p>
            <a:pPr marL="241653" indent="-241653">
              <a:buAutoNum type="arabicPeriod"/>
            </a:pPr>
            <a:r>
              <a:rPr lang="en-US" baseline="0" dirty="0" smtClean="0"/>
              <a:t>At the coarsest level we found something expected – party identification.  But underneath that, there were lots of issue oriented and at times bipartisan </a:t>
            </a:r>
            <a:r>
              <a:rPr lang="en-US" dirty="0" smtClean="0"/>
              <a:t> groups (see</a:t>
            </a:r>
            <a:r>
              <a:rPr lang="en-US" baseline="0" dirty="0" smtClean="0"/>
              <a:t> left hand figure).  </a:t>
            </a:r>
          </a:p>
          <a:p>
            <a:pPr marL="241653" indent="-241653">
              <a:buAutoNum type="arabicPeriod"/>
            </a:pPr>
            <a:r>
              <a:rPr lang="en-US" baseline="0" dirty="0" smtClean="0"/>
              <a:t>As an application, we took a closer look at the Tea Party caucus and found that they had not (yet?) formed a coherent ideological unit but were instead split between several other subgroups.</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77</a:t>
            </a:fld>
            <a:endParaRPr lang="en-US"/>
          </a:p>
        </p:txBody>
      </p:sp>
    </p:spTree>
    <p:extLst>
      <p:ext uri="{BB962C8B-B14F-4D97-AF65-F5344CB8AC3E}">
        <p14:creationId xmlns:p14="http://schemas.microsoft.com/office/powerpoint/2010/main" val="398971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motivation for finding communities is to make the</a:t>
            </a:r>
            <a:r>
              <a:rPr lang="en-US" baseline="0" dirty="0" smtClean="0"/>
              <a:t> data you have on your system easier to understand.  Generally, data is messy, noisy, high dimensional, and generally hard to understand – if it weren’t we wouldn’t need additional techniques!  Finding communities allows us to reduce the complexity of our data in two ways.</a:t>
            </a:r>
          </a:p>
          <a:p>
            <a:endParaRPr lang="en-US" baseline="0" dirty="0" smtClean="0"/>
          </a:p>
          <a:p>
            <a:r>
              <a:rPr lang="en-US" baseline="0" dirty="0" smtClean="0"/>
              <a:t>First, we achieve a dimension reduction by reducing the number of nodes in the system through constructing representative nodes for each community.  These representatives have the properties that the nodes in the community all share – usually we construct them by finding the mean of the data over all the nodes in the community, or the majority position on categorical variables, etc.   Such a dimension reduction gives us a new smaller network that can be easier to understand.  Second, a consequence of this process is a de-noising of the data – the averaging of the data over communities smooth the data sources which can eliminate (some of the) noise.  </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9</a:t>
            </a:fld>
            <a:endParaRPr lang="en-US"/>
          </a:p>
        </p:txBody>
      </p:sp>
    </p:spTree>
    <p:extLst>
      <p:ext uri="{BB962C8B-B14F-4D97-AF65-F5344CB8AC3E}">
        <p14:creationId xmlns:p14="http://schemas.microsoft.com/office/powerpoint/2010/main" val="27001074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more recent work with Skyler Cranmer, we looked at communities in</a:t>
            </a:r>
            <a:r>
              <a:rPr lang="en-US" baseline="0" dirty="0" smtClean="0"/>
              <a:t> the UN as witnessed by their general assembly votes.</a:t>
            </a:r>
          </a:p>
          <a:p>
            <a:pPr marL="241653" indent="-241653">
              <a:buAutoNum type="arabicPeriod"/>
            </a:pPr>
            <a:r>
              <a:rPr lang="en-US" baseline="0" dirty="0" smtClean="0"/>
              <a:t>Why find communities?  Here, we wanted to understand the extent to which behavior at the UN was predictive of various aspects of international relations (conflict, alliances, the spread of democracy).  We hypothesized that the </a:t>
            </a:r>
            <a:r>
              <a:rPr lang="en-US" baseline="0" dirty="0" err="1" smtClean="0"/>
              <a:t>meso</a:t>
            </a:r>
            <a:r>
              <a:rPr lang="en-US" baseline="0" dirty="0" smtClean="0"/>
              <a:t>-scale structure revealed by the community structure would be reflective of these other processes.</a:t>
            </a:r>
          </a:p>
          <a:p>
            <a:pPr marL="241653" indent="-241653">
              <a:buAutoNum type="arabicPeriod"/>
            </a:pPr>
            <a:r>
              <a:rPr lang="en-US" baseline="0" dirty="0" smtClean="0"/>
              <a:t>As with SIV, we used spectral clustering on an adjacency matrix derived from the correlation matrix of voting profiles.  We chose these for similar reasons.</a:t>
            </a:r>
          </a:p>
          <a:p>
            <a:pPr marL="241653" indent="-241653">
              <a:buAutoNum type="arabicPeriod"/>
            </a:pPr>
            <a:r>
              <a:rPr lang="en-US" baseline="0" dirty="0" smtClean="0"/>
              <a:t>The image is our representation of the community structure – the red and blue circles showing the dominant sub-cluster of each of the two basic meta-clusters in the data.  Other circles in their “orbit” are the other sub-clusters in the meta-cluster.  We selected these two time periods to show the heterogeneity over time.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78</a:t>
            </a:fld>
            <a:endParaRPr lang="en-US"/>
          </a:p>
        </p:txBody>
      </p:sp>
    </p:spTree>
    <p:extLst>
      <p:ext uri="{BB962C8B-B14F-4D97-AF65-F5344CB8AC3E}">
        <p14:creationId xmlns:p14="http://schemas.microsoft.com/office/powerpoint/2010/main" val="32151511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79</a:t>
            </a:fld>
            <a:endParaRPr lang="en-US"/>
          </a:p>
        </p:txBody>
      </p:sp>
    </p:spTree>
    <p:extLst>
      <p:ext uri="{BB962C8B-B14F-4D97-AF65-F5344CB8AC3E}">
        <p14:creationId xmlns:p14="http://schemas.microsoft.com/office/powerpoint/2010/main" val="22642468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80</a:t>
            </a:fld>
            <a:endParaRPr lang="en-US"/>
          </a:p>
        </p:txBody>
      </p:sp>
    </p:spTree>
    <p:extLst>
      <p:ext uri="{BB962C8B-B14F-4D97-AF65-F5344CB8AC3E}">
        <p14:creationId xmlns:p14="http://schemas.microsoft.com/office/powerpoint/2010/main" val="36629696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81</a:t>
            </a:fld>
            <a:endParaRPr lang="en-US"/>
          </a:p>
        </p:txBody>
      </p:sp>
    </p:spTree>
    <p:extLst>
      <p:ext uri="{BB962C8B-B14F-4D97-AF65-F5344CB8AC3E}">
        <p14:creationId xmlns:p14="http://schemas.microsoft.com/office/powerpoint/2010/main" val="1292249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82</a:t>
            </a:fld>
            <a:endParaRPr lang="en-US"/>
          </a:p>
        </p:txBody>
      </p:sp>
    </p:spTree>
    <p:extLst>
      <p:ext uri="{BB962C8B-B14F-4D97-AF65-F5344CB8AC3E}">
        <p14:creationId xmlns:p14="http://schemas.microsoft.com/office/powerpoint/2010/main" val="4201735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83</a:t>
            </a:fld>
            <a:endParaRPr lang="en-US"/>
          </a:p>
        </p:txBody>
      </p:sp>
    </p:spTree>
    <p:extLst>
      <p:ext uri="{BB962C8B-B14F-4D97-AF65-F5344CB8AC3E}">
        <p14:creationId xmlns:p14="http://schemas.microsoft.com/office/powerpoint/2010/main" val="140855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2AFD-BBB5-4148-B3C6-AF19AA149EED}" type="slidenum">
              <a:rPr lang="en-US" smtClean="0"/>
              <a:t>84</a:t>
            </a:fld>
            <a:endParaRPr lang="en-US"/>
          </a:p>
        </p:txBody>
      </p:sp>
    </p:spTree>
    <p:extLst>
      <p:ext uri="{BB962C8B-B14F-4D97-AF65-F5344CB8AC3E}">
        <p14:creationId xmlns:p14="http://schemas.microsoft.com/office/powerpoint/2010/main" val="151867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first example that helps demonstrate this idea is an idealized version of legislative voting.  We mock up some data that should give us exactly two communities by positing the existence of two parties who vote in lock-step against one another.  We observe that the average over the entire legislature for each vote is zero – the parties are oppositional and equal in size.  Consequently, looking at this global statistic doesn’t tell us much more than that.  We can even think of slightly less idealized versions where individual sometimes vote against their party, where the global mean statistic carries a similar amount of information.</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10</a:t>
            </a:fld>
            <a:endParaRPr lang="en-US"/>
          </a:p>
        </p:txBody>
      </p:sp>
    </p:spTree>
    <p:extLst>
      <p:ext uri="{BB962C8B-B14F-4D97-AF65-F5344CB8AC3E}">
        <p14:creationId xmlns:p14="http://schemas.microsoft.com/office/powerpoint/2010/main" val="146979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if we break the legislature into two communities, we reap substantial benefits.  There are now two representative nodes, one from each party, which have voting vectors than match the parties as a whole and are in opposition to one another.  In this case, these two nodes and their associated vote vectors give a complete picture of the system – this is the best case scenario for both a </a:t>
            </a:r>
            <a:r>
              <a:rPr lang="en-US" baseline="0" dirty="0" err="1" smtClean="0"/>
              <a:t>meso</a:t>
            </a:r>
            <a:r>
              <a:rPr lang="en-US" baseline="0" dirty="0" smtClean="0"/>
              <a:t>-scale analysis and the accompanied dimension reduction.  </a:t>
            </a:r>
          </a:p>
          <a:p>
            <a:endParaRPr lang="en-US" baseline="0" dirty="0" smtClean="0"/>
          </a:p>
          <a:p>
            <a:r>
              <a:rPr lang="en-US" baseline="0" dirty="0" smtClean="0"/>
              <a:t>In practice, of course, things are never this clean.  But, this is a useful ideal to hold in mind when performing clustering – the closer our found communities reflect this behavior, the cleaner our analysis will be.</a:t>
            </a:r>
            <a:endParaRPr lang="en-US" dirty="0"/>
          </a:p>
        </p:txBody>
      </p:sp>
      <p:sp>
        <p:nvSpPr>
          <p:cNvPr id="4" name="Slide Number Placeholder 3"/>
          <p:cNvSpPr>
            <a:spLocks noGrp="1"/>
          </p:cNvSpPr>
          <p:nvPr>
            <p:ph type="sldNum" sz="quarter" idx="10"/>
          </p:nvPr>
        </p:nvSpPr>
        <p:spPr/>
        <p:txBody>
          <a:bodyPr/>
          <a:lstStyle/>
          <a:p>
            <a:fld id="{D4E92AFD-BBB5-4148-B3C6-AF19AA149EED}" type="slidenum">
              <a:rPr lang="en-US" smtClean="0"/>
              <a:t>11</a:t>
            </a:fld>
            <a:endParaRPr lang="en-US"/>
          </a:p>
        </p:txBody>
      </p:sp>
    </p:spTree>
    <p:extLst>
      <p:ext uri="{BB962C8B-B14F-4D97-AF65-F5344CB8AC3E}">
        <p14:creationId xmlns:p14="http://schemas.microsoft.com/office/powerpoint/2010/main" val="2002515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9A1E3F9-4621-4A47-ACAE-F169E1AE0DC8}" type="datetimeFigureOut">
              <a:rPr lang="en-US" smtClean="0"/>
              <a:t>6/18/2015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3191341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A1E3F9-4621-4A47-ACAE-F169E1AE0DC8}" type="datetimeFigureOut">
              <a:rPr lang="en-US" smtClean="0"/>
              <a:t>6/18/2015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693269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A1E3F9-4621-4A47-ACAE-F169E1AE0DC8}" type="datetimeFigureOut">
              <a:rPr lang="en-US" smtClean="0"/>
              <a:t>6/18/2015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1044360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A1E3F9-4621-4A47-ACAE-F169E1AE0DC8}" type="datetimeFigureOut">
              <a:rPr lang="en-US" smtClean="0"/>
              <a:t>6/18/2015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2192171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A1E3F9-4621-4A47-ACAE-F169E1AE0DC8}" type="datetimeFigureOut">
              <a:rPr lang="en-US" smtClean="0"/>
              <a:t>6/18/2015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77441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A1E3F9-4621-4A47-ACAE-F169E1AE0DC8}" type="datetimeFigureOut">
              <a:rPr lang="en-US" smtClean="0"/>
              <a:t>6/18/2015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148675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A1E3F9-4621-4A47-ACAE-F169E1AE0DC8}" type="datetimeFigureOut">
              <a:rPr lang="en-US" smtClean="0"/>
              <a:t>6/18/2015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189746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9A1E3F9-4621-4A47-ACAE-F169E1AE0DC8}" type="datetimeFigureOut">
              <a:rPr lang="en-US" smtClean="0"/>
              <a:t>6/18/2015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163806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A1E3F9-4621-4A47-ACAE-F169E1AE0DC8}" type="datetimeFigureOut">
              <a:rPr lang="en-US" smtClean="0"/>
              <a:t>6/18/2015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3695116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A1E3F9-4621-4A47-ACAE-F169E1AE0DC8}" type="datetimeFigureOut">
              <a:rPr lang="en-US" smtClean="0"/>
              <a:t>6/18/2015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3258719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A1E3F9-4621-4A47-ACAE-F169E1AE0DC8}" type="datetimeFigureOut">
              <a:rPr lang="en-US" smtClean="0"/>
              <a:t>6/18/2015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F281B4-47AA-40F1-8691-4CF60C38E990}" type="slidenum">
              <a:rPr lang="en-US" smtClean="0"/>
              <a:t>‹#›</a:t>
            </a:fld>
            <a:endParaRPr lang="en-US"/>
          </a:p>
        </p:txBody>
      </p:sp>
    </p:spTree>
    <p:extLst>
      <p:ext uri="{BB962C8B-B14F-4D97-AF65-F5344CB8AC3E}">
        <p14:creationId xmlns:p14="http://schemas.microsoft.com/office/powerpoint/2010/main" val="324407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1E3F9-4621-4A47-ACAE-F169E1AE0DC8}" type="datetimeFigureOut">
              <a:rPr lang="en-US" smtClean="0"/>
              <a:t>6/18/2015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281B4-47AA-40F1-8691-4CF60C38E990}" type="slidenum">
              <a:rPr lang="en-US" smtClean="0"/>
              <a:t>‹#›</a:t>
            </a:fld>
            <a:endParaRPr lang="en-US"/>
          </a:p>
        </p:txBody>
      </p:sp>
    </p:spTree>
    <p:extLst>
      <p:ext uri="{BB962C8B-B14F-4D97-AF65-F5344CB8AC3E}">
        <p14:creationId xmlns:p14="http://schemas.microsoft.com/office/powerpoint/2010/main" val="2954825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ath.dartmouth.edu/~pauls/PolNet1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0.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nature.com/nphys/journal/v8/n1/full/nphys2162.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iteseerx.ist.psu.edu/viewdoc/summary?doi=10.1.1.19.8100"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hyperlink" Target="http://arxiv.org/abs/1209.5969" TargetMode="External"/><Relationship Id="rId4" Type="http://schemas.openxmlformats.org/officeDocument/2006/relationships/hyperlink" Target="http://www.cs.berkeley.edu/~malik/papers/SM-ncut.pdf"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dx.doi.org/10.1073/pnas.0601602103"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hyperlink" Target="https://dx.doi.org/10.1103/PhysRevE.70.066111" TargetMode="External"/><Relationship Id="rId4" Type="http://schemas.openxmlformats.org/officeDocument/2006/relationships/hyperlink" Target="http://journals.aps.org/prl/abstract/10.1103/PhysRevLett.100.118703"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0418" y="1866642"/>
            <a:ext cx="9144000" cy="2387600"/>
          </a:xfrm>
        </p:spPr>
        <p:txBody>
          <a:bodyPr>
            <a:normAutofit fontScale="90000"/>
          </a:bodyPr>
          <a:lstStyle/>
          <a:p>
            <a:r>
              <a:rPr lang="en-US" dirty="0" smtClean="0"/>
              <a:t>Community Detection</a:t>
            </a:r>
            <a:br>
              <a:rPr lang="en-US" dirty="0" smtClean="0"/>
            </a:br>
            <a:r>
              <a:rPr lang="en-US" dirty="0" smtClean="0"/>
              <a:t/>
            </a:r>
            <a:br>
              <a:rPr lang="en-US" dirty="0" smtClean="0"/>
            </a:br>
            <a:r>
              <a:rPr lang="en-US" dirty="0" err="1" smtClean="0"/>
              <a:t>PolNet</a:t>
            </a:r>
            <a:r>
              <a:rPr lang="en-US" dirty="0" smtClean="0"/>
              <a:t> 2015</a:t>
            </a:r>
            <a:br>
              <a:rPr lang="en-US" dirty="0" smtClean="0"/>
            </a:br>
            <a:r>
              <a:rPr lang="en-US" dirty="0" smtClean="0"/>
              <a:t>June 18, 2015</a:t>
            </a:r>
            <a:endParaRPr lang="en-US" dirty="0"/>
          </a:p>
        </p:txBody>
      </p:sp>
      <p:sp>
        <p:nvSpPr>
          <p:cNvPr id="3" name="Subtitle 2"/>
          <p:cNvSpPr>
            <a:spLocks noGrp="1"/>
          </p:cNvSpPr>
          <p:nvPr>
            <p:ph type="subTitle" idx="1"/>
          </p:nvPr>
        </p:nvSpPr>
        <p:spPr>
          <a:xfrm>
            <a:off x="1390418" y="4962656"/>
            <a:ext cx="9144000" cy="1655762"/>
          </a:xfrm>
        </p:spPr>
        <p:txBody>
          <a:bodyPr/>
          <a:lstStyle/>
          <a:p>
            <a:pPr algn="l"/>
            <a:r>
              <a:rPr lang="en-US" dirty="0" smtClean="0"/>
              <a:t>Scott Pauls</a:t>
            </a:r>
          </a:p>
          <a:p>
            <a:pPr algn="l"/>
            <a:r>
              <a:rPr lang="en-US" dirty="0" smtClean="0"/>
              <a:t>Department of Mathematics</a:t>
            </a:r>
          </a:p>
          <a:p>
            <a:pPr algn="l"/>
            <a:r>
              <a:rPr lang="en-US" dirty="0" smtClean="0"/>
              <a:t>Dartmouth College</a:t>
            </a:r>
            <a:endParaRPr lang="en-US" dirty="0"/>
          </a:p>
        </p:txBody>
      </p:sp>
      <p:pic>
        <p:nvPicPr>
          <p:cNvPr id="4" name="Picture 3" descr="http://t2.gstatic.com/images?q=tbn:ANd9GcSG7jQHbypg4Ec8C3IrM0Op2aWnbJk1tVVegp5GBBCCOvA95Qse4A"/>
          <p:cNvPicPr>
            <a:picLocks noChangeAspect="1" noChangeArrowheads="1"/>
          </p:cNvPicPr>
          <p:nvPr/>
        </p:nvPicPr>
        <p:blipFill>
          <a:blip r:embed="rId3" cstate="print"/>
          <a:srcRect/>
          <a:stretch>
            <a:fillRect/>
          </a:stretch>
        </p:blipFill>
        <p:spPr bwMode="auto">
          <a:xfrm>
            <a:off x="10534418" y="4962656"/>
            <a:ext cx="1247775" cy="1438275"/>
          </a:xfrm>
          <a:prstGeom prst="rect">
            <a:avLst/>
          </a:prstGeom>
          <a:noFill/>
        </p:spPr>
      </p:pic>
    </p:spTree>
    <p:extLst>
      <p:ext uri="{BB962C8B-B14F-4D97-AF65-F5344CB8AC3E}">
        <p14:creationId xmlns:p14="http://schemas.microsoft.com/office/powerpoint/2010/main" val="3072197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legislative voting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r>
                  <a:rPr lang="en-US" dirty="0" smtClean="0"/>
                  <a:t>Idealized situation with two communities:  </a:t>
                </a:r>
                <a:br>
                  <a:rPr lang="en-US" dirty="0" smtClean="0"/>
                </a:br>
                <a:endParaRPr lang="en-US" dirty="0" smtClean="0"/>
              </a:p>
              <a:p>
                <a:pPr marL="0" indent="0">
                  <a:buNone/>
                </a:pPr>
                <a:r>
                  <a:rPr lang="en-US" i="1" dirty="0" smtClean="0"/>
                  <a:t>2n </a:t>
                </a:r>
                <a:r>
                  <a:rPr lang="en-US" dirty="0" smtClean="0"/>
                  <a:t>legislators, </a:t>
                </a:r>
                <a:r>
                  <a:rPr lang="en-US" i="1" dirty="0" smtClean="0"/>
                  <a:t>n</a:t>
                </a:r>
                <a:r>
                  <a:rPr lang="en-US" dirty="0" smtClean="0"/>
                  <a:t> from one party and </a:t>
                </a:r>
                <a:r>
                  <a:rPr lang="en-US" i="1" dirty="0" smtClean="0"/>
                  <a:t>n</a:t>
                </a:r>
                <a:r>
                  <a:rPr lang="en-US" dirty="0" smtClean="0"/>
                  <a:t> from another</a:t>
                </a:r>
              </a:p>
              <a:p>
                <a:pPr marL="0" indent="0">
                  <a:buNone/>
                </a:pPr>
                <a:endParaRPr lang="en-US" i="1" dirty="0"/>
              </a:p>
              <a:p>
                <a:pPr marL="0" indent="0">
                  <a:buNone/>
                </a:pPr>
                <a:r>
                  <a:rPr lang="en-US" dirty="0" smtClean="0"/>
                  <a:t>Parties vote in unison against one another – hence every vote is a tie.  If we code a yea vote as a one and a nay vote as a minus one, then the average vote vector across all legislators is a vector of zeros:</a:t>
                </a:r>
              </a:p>
              <a:p>
                <a:pPr marL="0" indent="0">
                  <a:buNone/>
                </a:pPr>
                <a:r>
                  <a:rPr lang="en-US" dirty="0" smtClean="0"/>
                  <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m:rPr>
                                  <m:nor/>
                                </m:rPr>
                                <a:rPr lang="en-US" b="0" i="0" smtClean="0">
                                  <a:latin typeface="Cambria Math" panose="02040503050406030204" pitchFamily="18" charset="0"/>
                                </a:rPr>
                                <m:t>is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member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party</m:t>
                              </m:r>
                              <m:r>
                                <m:rPr>
                                  <m:nor/>
                                </m:rPr>
                                <a:rPr lang="en-US" b="0" i="0" smtClean="0">
                                  <a:latin typeface="Cambria Math" panose="02040503050406030204" pitchFamily="18" charset="0"/>
                                </a:rPr>
                                <m:t> 1</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m:rPr>
                                  <m:nor/>
                                </m:rPr>
                                <a:rPr lang="en-US" b="0" i="0" smtClean="0">
                                  <a:latin typeface="Cambria Math" panose="02040503050406030204" pitchFamily="18" charset="0"/>
                                </a:rPr>
                                <m:t>is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member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party</m:t>
                              </m:r>
                              <m:r>
                                <m:rPr>
                                  <m:nor/>
                                </m:rPr>
                                <a:rPr lang="en-US" b="0" i="0" smtClean="0">
                                  <a:latin typeface="Cambria Math" panose="02040503050406030204" pitchFamily="18" charset="0"/>
                                </a:rPr>
                                <m:t> 2</m:t>
                              </m:r>
                            </m:e>
                          </m:eqArr>
                        </m:e>
                      </m:d>
                    </m:oMath>
                  </m:oMathPara>
                </a14:m>
                <a:endParaRPr lang="en-US" dirty="0" smtClean="0"/>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nary>
                      <m:r>
                        <a:rPr lang="en-US" b="0" i="1" smtClean="0">
                          <a:latin typeface="Cambria Math" panose="02040503050406030204" pitchFamily="18" charset="0"/>
                        </a:rPr>
                        <m:t>=0,  </m:t>
                      </m:r>
                      <m:r>
                        <m:rPr>
                          <m:nor/>
                        </m:rPr>
                        <a:rPr lang="en-US" b="0" i="0" smtClean="0">
                          <a:latin typeface="Cambria Math" panose="02040503050406030204" pitchFamily="18" charset="0"/>
                        </a:rPr>
                        <m:t>for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all</m:t>
                      </m:r>
                      <m:r>
                        <m:rPr>
                          <m:nor/>
                        </m:rPr>
                        <a:rPr lang="en-US" b="0" i="0" smtClean="0">
                          <a:latin typeface="Cambria Math" panose="02040503050406030204" pitchFamily="18" charset="0"/>
                        </a:rPr>
                        <m:t> </m:t>
                      </m:r>
                      <m:r>
                        <a:rPr lang="en-US" b="0" i="1" smtClean="0">
                          <a:latin typeface="Cambria Math" panose="02040503050406030204" pitchFamily="18" charset="0"/>
                        </a:rPr>
                        <m:t>𝑖</m:t>
                      </m:r>
                    </m:oMath>
                  </m:oMathPara>
                </a14:m>
                <a:endParaRPr lang="en-US" dirty="0" smtClean="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38" t="-2801"/>
                </a:stretch>
              </a:blipFill>
            </p:spPr>
            <p:txBody>
              <a:bodyPr/>
              <a:lstStyle/>
              <a:p>
                <a:r>
                  <a:rPr lang="en-US">
                    <a:noFill/>
                  </a:rPr>
                  <a:t> </a:t>
                </a:r>
              </a:p>
            </p:txBody>
          </p:sp>
        </mc:Fallback>
      </mc:AlternateContent>
    </p:spTree>
    <p:extLst>
      <p:ext uri="{BB962C8B-B14F-4D97-AF65-F5344CB8AC3E}">
        <p14:creationId xmlns:p14="http://schemas.microsoft.com/office/powerpoint/2010/main" val="2088571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legislative voting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r>
                  <a:rPr lang="en-US" dirty="0" smtClean="0"/>
                  <a:t>But, separating the legislators into two communities by party identification yields two representative nodes, whose mean voting vectors are in complete opposition: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r>
                                <a:rPr lang="en-US" b="0" i="1"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party</m:t>
                              </m:r>
                              <m:r>
                                <m:rPr>
                                  <m:nor/>
                                </m:rPr>
                                <a:rPr lang="en-US" b="0" i="0" smtClean="0">
                                  <a:latin typeface="Cambria Math" panose="02040503050406030204" pitchFamily="18" charset="0"/>
                                </a:rPr>
                                <m:t> 1</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e>
                      </m:d>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 </m:t>
                      </m:r>
                      <m:r>
                        <m:rPr>
                          <m:nor/>
                        </m:rPr>
                        <a:rPr lang="en-US" b="0" i="0" smtClean="0">
                          <a:latin typeface="Cambria Math" panose="02040503050406030204" pitchFamily="18" charset="0"/>
                        </a:rPr>
                        <m:t>for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all</m:t>
                      </m:r>
                      <m:r>
                        <m:rPr>
                          <m:nor/>
                        </m:rPr>
                        <a:rPr lang="en-US" b="0" i="0" smtClean="0">
                          <a:latin typeface="Cambria Math" panose="02040503050406030204" pitchFamily="18" charset="0"/>
                        </a:rPr>
                        <m:t> </m:t>
                      </m:r>
                      <m:r>
                        <a:rPr lang="en-US" i="1">
                          <a:latin typeface="Cambria Math" panose="02040503050406030204" pitchFamily="18" charset="0"/>
                        </a:rPr>
                        <m:t>𝑖</m:t>
                      </m:r>
                    </m:oMath>
                  </m:oMathPara>
                </a14:m>
                <a:endParaRPr lang="en-US" dirty="0" smtClean="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 </m:t>
                              </m:r>
                              <m:r>
                                <m:rPr>
                                  <m:nor/>
                                </m:rPr>
                                <a:rPr lang="en-US">
                                  <a:latin typeface="Cambria Math" panose="02040503050406030204" pitchFamily="18" charset="0"/>
                                </a:rPr>
                                <m:t>in</m:t>
                              </m:r>
                              <m:r>
                                <m:rPr>
                                  <m:nor/>
                                </m:rPr>
                                <a:rPr lang="en-US">
                                  <a:latin typeface="Cambria Math" panose="02040503050406030204" pitchFamily="18" charset="0"/>
                                </a:rPr>
                                <m:t> </m:t>
                              </m:r>
                              <m:r>
                                <m:rPr>
                                  <m:nor/>
                                </m:rPr>
                                <a:rPr lang="en-US">
                                  <a:latin typeface="Cambria Math" panose="02040503050406030204" pitchFamily="18" charset="0"/>
                                </a:rPr>
                                <m:t>party</m:t>
                              </m:r>
                              <m:r>
                                <m:rPr>
                                  <m:nor/>
                                </m:rPr>
                                <a:rPr lang="en-US" b="0" i="0" smtClean="0">
                                  <a:latin typeface="Cambria Math" panose="02040503050406030204" pitchFamily="18" charset="0"/>
                                </a:rPr>
                                <m:t> 2</m:t>
                              </m: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𝑖</m:t>
                                  </m:r>
                                </m:e>
                              </m:d>
                            </m:e>
                          </m:nary>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1, </m:t>
                      </m:r>
                      <m:r>
                        <a:rPr lang="en-US" b="0" i="1" smtClean="0">
                          <a:latin typeface="Cambria Math" panose="02040503050406030204" pitchFamily="18" charset="0"/>
                        </a:rPr>
                        <m:t> </m:t>
                      </m:r>
                      <m:r>
                        <m:rPr>
                          <m:nor/>
                        </m:rPr>
                        <a:rPr lang="en-US" b="0" i="0" smtClean="0">
                          <a:latin typeface="Cambria Math" panose="02040503050406030204" pitchFamily="18" charset="0"/>
                        </a:rPr>
                        <m:t>for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all</m:t>
                      </m:r>
                      <m:r>
                        <m:rPr>
                          <m:nor/>
                        </m:rPr>
                        <a:rPr lang="en-US" b="0" i="0" smtClean="0">
                          <a:latin typeface="Cambria Math" panose="02040503050406030204" pitchFamily="18" charset="0"/>
                        </a:rPr>
                        <m:t> </m:t>
                      </m:r>
                      <m:r>
                        <a:rPr lang="en-US" i="1">
                          <a:latin typeface="Cambria Math" panose="02040503050406030204" pitchFamily="18" charset="0"/>
                        </a:rPr>
                        <m:t>𝑖</m:t>
                      </m:r>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2632564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Delineating structure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Finding communities in both </a:t>
            </a:r>
            <a:r>
              <a:rPr lang="en-US" dirty="0" err="1" smtClean="0"/>
              <a:t>meso</a:t>
            </a:r>
            <a:r>
              <a:rPr lang="en-US" dirty="0" smtClean="0"/>
              <a:t>-scale analysis and dimension reduction schemes provide new windows through which to view our network. </a:t>
            </a:r>
          </a:p>
          <a:p>
            <a:pPr marL="0" indent="0">
              <a:buNone/>
            </a:pPr>
            <a:endParaRPr lang="en-US" dirty="0"/>
          </a:p>
          <a:p>
            <a:pPr marL="0" indent="0">
              <a:buNone/>
            </a:pPr>
            <a:r>
              <a:rPr lang="en-US" dirty="0" smtClean="0"/>
              <a:t>Such a view can provide a clearer picture of the structure of the network at that scale.  </a:t>
            </a:r>
          </a:p>
          <a:p>
            <a:pPr marL="0" indent="0">
              <a:buNone/>
            </a:pPr>
            <a:endParaRPr lang="en-US" dirty="0"/>
          </a:p>
          <a:p>
            <a:pPr marL="0" indent="0">
              <a:buNone/>
            </a:pPr>
            <a:r>
              <a:rPr lang="en-US" dirty="0" smtClean="0"/>
              <a:t>Moreover, communities can have different attributes and structures from one another.  This can be particularly important when trying to link communities to functional components of the system.</a:t>
            </a:r>
            <a:endParaRPr lang="en-US" dirty="0"/>
          </a:p>
        </p:txBody>
      </p:sp>
    </p:spTree>
    <p:extLst>
      <p:ext uri="{BB962C8B-B14F-4D97-AF65-F5344CB8AC3E}">
        <p14:creationId xmlns:p14="http://schemas.microsoft.com/office/powerpoint/2010/main" val="567423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network of collaborations among scientists at a research institut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rot="2725898">
            <a:off x="2870010" y="-1305873"/>
            <a:ext cx="6806672" cy="815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81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Content Placeholder 2"/>
          <p:cNvSpPr>
            <a:spLocks noGrp="1"/>
          </p:cNvSpPr>
          <p:nvPr>
            <p:ph idx="1"/>
          </p:nvPr>
        </p:nvSpPr>
        <p:spPr/>
        <p:txBody>
          <a:bodyPr/>
          <a:lstStyle/>
          <a:p>
            <a:pPr marL="0" indent="0">
              <a:buNone/>
            </a:pPr>
            <a:r>
              <a:rPr lang="en-US" dirty="0" smtClean="0"/>
              <a:t>Sometimes, you really have no idea what might be in a data set.  Community detection can be used as an exploratory tool as well, to help you get a sense of the scope of things that might be true.</a:t>
            </a:r>
          </a:p>
          <a:p>
            <a:pPr marL="0" indent="0">
              <a:buNone/>
            </a:pPr>
            <a:endParaRPr lang="en-US" dirty="0"/>
          </a:p>
          <a:p>
            <a:pPr marL="0" indent="0">
              <a:buNone/>
            </a:pPr>
            <a:r>
              <a:rPr lang="en-US" dirty="0" smtClean="0"/>
              <a:t>This is sometimes frowned upon – the dreaded </a:t>
            </a:r>
            <a:r>
              <a:rPr lang="en-US" dirty="0" smtClean="0">
                <a:latin typeface="Gulim" panose="020B0600000101010101" pitchFamily="34" charset="-127"/>
                <a:ea typeface="Gulim" panose="020B0600000101010101" pitchFamily="34" charset="-127"/>
              </a:rPr>
              <a:t>data mining </a:t>
            </a:r>
            <a:r>
              <a:rPr lang="en-US" dirty="0" smtClean="0"/>
              <a:t>– but it certainly has a place when investigating data on a system on which you have little or no theory to base an investigation.</a:t>
            </a:r>
          </a:p>
        </p:txBody>
      </p:sp>
    </p:spTree>
    <p:extLst>
      <p:ext uri="{BB962C8B-B14F-4D97-AF65-F5344CB8AC3E}">
        <p14:creationId xmlns:p14="http://schemas.microsoft.com/office/powerpoint/2010/main" val="1879189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t>
            </a:r>
            <a:r>
              <a:rPr lang="en-US" dirty="0"/>
              <a:t>does it mean for two nodes to be in the same community?</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As we’ve seen, finding communities can bring new information to an analysis.  But how do we define a community?</a:t>
            </a:r>
          </a:p>
          <a:p>
            <a:pPr marL="0" indent="0">
              <a:buNone/>
            </a:pPr>
            <a:endParaRPr lang="en-US" dirty="0"/>
          </a:p>
          <a:p>
            <a:pPr marL="0" indent="0">
              <a:buNone/>
            </a:pPr>
            <a:r>
              <a:rPr lang="en-US" dirty="0" smtClean="0"/>
              <a:t>Generally, the answer to this question arises from a notion of </a:t>
            </a:r>
            <a:r>
              <a:rPr lang="en-US" i="1" dirty="0" smtClean="0"/>
              <a:t>similarity</a:t>
            </a:r>
            <a:r>
              <a:rPr lang="en-US" dirty="0" smtClean="0"/>
              <a:t> (or </a:t>
            </a:r>
            <a:r>
              <a:rPr lang="en-US" i="1" dirty="0" smtClean="0"/>
              <a:t>dissimilarity) </a:t>
            </a:r>
            <a:r>
              <a:rPr lang="en-US" dirty="0" smtClean="0"/>
              <a:t>between our nodes.  We can define similarity in many ways, but most often we deem two nodes similar if the data we care about associated to the nodes is similar.</a:t>
            </a:r>
            <a:endParaRPr lang="en-US" dirty="0"/>
          </a:p>
        </p:txBody>
      </p:sp>
    </p:spTree>
    <p:extLst>
      <p:ext uri="{BB962C8B-B14F-4D97-AF65-F5344CB8AC3E}">
        <p14:creationId xmlns:p14="http://schemas.microsoft.com/office/powerpoint/2010/main" val="318518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data do we use?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Examples:</a:t>
            </a:r>
          </a:p>
          <a:p>
            <a:pPr marL="0" indent="0">
              <a:buNone/>
            </a:pPr>
            <a:endParaRPr lang="en-US" dirty="0" smtClean="0"/>
          </a:p>
          <a:p>
            <a:pPr marL="0" indent="0">
              <a:buNone/>
            </a:pPr>
            <a:r>
              <a:rPr lang="en-US" u="sng" dirty="0" smtClean="0"/>
              <a:t>Legislators: </a:t>
            </a:r>
          </a:p>
          <a:p>
            <a:pPr marL="0" indent="0">
              <a:buNone/>
            </a:pPr>
            <a:r>
              <a:rPr lang="en-US" dirty="0" smtClean="0"/>
              <a:t>roll call data, committee membership, co-sponsorship, fundraising data, interest group ratings, press release topics, etc.</a:t>
            </a:r>
            <a:br>
              <a:rPr lang="en-US" dirty="0" smtClean="0"/>
            </a:br>
            <a:endParaRPr lang="en-US" dirty="0" smtClean="0"/>
          </a:p>
          <a:p>
            <a:pPr marL="0" indent="0">
              <a:buNone/>
            </a:pPr>
            <a:r>
              <a:rPr lang="en-US" u="sng" dirty="0" smtClean="0"/>
              <a:t>International Relations</a:t>
            </a:r>
            <a:r>
              <a:rPr lang="en-US" dirty="0" smtClean="0"/>
              <a:t>:</a:t>
            </a:r>
          </a:p>
          <a:p>
            <a:pPr marL="0" indent="0">
              <a:buNone/>
            </a:pPr>
            <a:r>
              <a:rPr lang="en-US" dirty="0" smtClean="0"/>
              <a:t>government type, GDP, trade, alliances, conflict, etc.</a:t>
            </a:r>
            <a:endParaRPr lang="en-US" dirty="0"/>
          </a:p>
        </p:txBody>
      </p:sp>
    </p:spTree>
    <p:extLst>
      <p:ext uri="{BB962C8B-B14F-4D97-AF65-F5344CB8AC3E}">
        <p14:creationId xmlns:p14="http://schemas.microsoft.com/office/powerpoint/2010/main" val="4219357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(dis)similarity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802464" cy="4351338"/>
              </a:xfrm>
            </p:spPr>
            <p:txBody>
              <a:bodyPr>
                <a:normAutofit/>
              </a:bodyPr>
              <a:lstStyle/>
              <a:p>
                <a:pPr marL="0" indent="0">
                  <a:buNone/>
                </a:pPr>
                <a:r>
                  <a:rPr lang="en-US" dirty="0" smtClean="0"/>
                  <a:t>For each node </a:t>
                </a:r>
                <a:r>
                  <a:rPr lang="en-US" i="1" dirty="0" err="1" smtClean="0"/>
                  <a:t>i</a:t>
                </a:r>
                <a:r>
                  <a:rPr lang="en-US" dirty="0" smtClean="0"/>
                  <a:t>, we have a collection of data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e>
                        </m:d>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oMath>
                </a14:m>
                <a:r>
                  <a:rPr lang="en-US" dirty="0" smtClean="0"/>
                  <a:t>.</a:t>
                </a:r>
              </a:p>
              <a:p>
                <a:pPr marL="0" indent="0">
                  <a:buNone/>
                </a:pPr>
                <a:endParaRPr lang="en-US" dirty="0" smtClean="0"/>
              </a:p>
              <a:p>
                <a:pPr marL="0" indent="0">
                  <a:buNone/>
                </a:pPr>
                <a:r>
                  <a:rPr lang="en-US" dirty="0" smtClean="0"/>
                  <a:t>Euclidean distance: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𝑙</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e>
                                      </m:d>
                                    </m:e>
                                    <m:sup>
                                      <m:r>
                                        <a:rPr lang="en-US" b="0" i="1" smtClean="0">
                                          <a:latin typeface="Cambria Math" panose="02040503050406030204" pitchFamily="18" charset="0"/>
                                        </a:rPr>
                                        <m:t>2</m:t>
                                      </m:r>
                                    </m:sup>
                                  </m:sSup>
                                </m:e>
                              </m:nary>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US" dirty="0" smtClean="0"/>
              </a:p>
              <a:p>
                <a:pPr marL="0" indent="0">
                  <a:buNone/>
                </a:pPr>
                <a:endParaRPr lang="en-US" dirty="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802464" cy="4351338"/>
              </a:xfrm>
              <a:blipFill rotWithShape="0">
                <a:blip r:embed="rId3"/>
                <a:stretch>
                  <a:fillRect l="-1883" t="-2381"/>
                </a:stretch>
              </a:blipFill>
            </p:spPr>
            <p:txBody>
              <a:bodyPr/>
              <a:lstStyle/>
              <a:p>
                <a:r>
                  <a:rPr lang="en-US">
                    <a:noFill/>
                  </a:rPr>
                  <a:t> </a:t>
                </a:r>
              </a:p>
            </p:txBody>
          </p:sp>
        </mc:Fallback>
      </mc:AlternateContent>
      <p:cxnSp>
        <p:nvCxnSpPr>
          <p:cNvPr id="5" name="Straight Arrow Connector 4"/>
          <p:cNvCxnSpPr/>
          <p:nvPr/>
        </p:nvCxnSpPr>
        <p:spPr>
          <a:xfrm flipV="1">
            <a:off x="8756542" y="1921790"/>
            <a:ext cx="821411" cy="288268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flipV="1">
            <a:off x="8756542" y="4340897"/>
            <a:ext cx="2823275" cy="46357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9205993" y="1272757"/>
                <a:ext cx="74391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205993" y="1272757"/>
                <a:ext cx="74391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48081" y="3816628"/>
                <a:ext cx="743919"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𝑗</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1448081" y="3816628"/>
                <a:ext cx="743919" cy="557910"/>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9643821" y="1936375"/>
            <a:ext cx="1870128" cy="2264124"/>
          </a:xfrm>
          <a:prstGeom prst="line">
            <a:avLst/>
          </a:prstGeom>
          <a:ln w="76200">
            <a:solidFill>
              <a:srgbClr val="FF0000"/>
            </a:solidFill>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41012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(dis)similarity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802464" cy="4351338"/>
              </a:xfrm>
            </p:spPr>
            <p:txBody>
              <a:bodyPr>
                <a:normAutofit/>
              </a:bodyPr>
              <a:lstStyle/>
              <a:p>
                <a:pPr marL="0" indent="0">
                  <a:buNone/>
                </a:pPr>
                <a:r>
                  <a:rPr lang="en-US" dirty="0" smtClean="0"/>
                  <a:t>For each node </a:t>
                </a:r>
                <a:r>
                  <a:rPr lang="en-US" i="1" dirty="0" err="1" smtClean="0"/>
                  <a:t>i</a:t>
                </a:r>
                <a:r>
                  <a:rPr lang="en-US" dirty="0" smtClean="0"/>
                  <a:t>, we have a collection of data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e>
                        </m:d>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oMath>
                </a14:m>
                <a:r>
                  <a:rPr lang="en-US" dirty="0" smtClean="0"/>
                  <a:t>.</a:t>
                </a:r>
              </a:p>
              <a:p>
                <a:pPr marL="0" indent="0">
                  <a:buNone/>
                </a:pPr>
                <a:endParaRPr lang="en-US" dirty="0" smtClean="0"/>
              </a:p>
              <a:p>
                <a:pPr marL="0" indent="0">
                  <a:buNone/>
                </a:pPr>
                <a:r>
                  <a:rPr lang="en-US" dirty="0" smtClean="0"/>
                  <a:t>Cosine similarity:</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r>
                            <a:rPr lang="en-US" b="0" i="1" smtClean="0">
                              <a:latin typeface="Cambria Math" panose="02040503050406030204" pitchFamily="18" charset="0"/>
                            </a:rPr>
                            <m:t>|</m:t>
                          </m:r>
                        </m:den>
                      </m:f>
                    </m:oMath>
                  </m:oMathPara>
                </a14:m>
                <a:endParaRPr lang="en-US" dirty="0" smtClean="0"/>
              </a:p>
              <a:p>
                <a:pPr marL="0" indent="0">
                  <a:buNone/>
                </a:pPr>
                <a:endParaRPr lang="en-US" dirty="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802464" cy="4351338"/>
              </a:xfrm>
              <a:blipFill rotWithShape="0">
                <a:blip r:embed="rId3"/>
                <a:stretch>
                  <a:fillRect l="-1883" t="-2381"/>
                </a:stretch>
              </a:blipFill>
            </p:spPr>
            <p:txBody>
              <a:bodyPr/>
              <a:lstStyle/>
              <a:p>
                <a:r>
                  <a:rPr lang="en-US">
                    <a:noFill/>
                  </a:rPr>
                  <a:t> </a:t>
                </a:r>
              </a:p>
            </p:txBody>
          </p:sp>
        </mc:Fallback>
      </mc:AlternateContent>
      <p:cxnSp>
        <p:nvCxnSpPr>
          <p:cNvPr id="5" name="Straight Arrow Connector 4"/>
          <p:cNvCxnSpPr/>
          <p:nvPr/>
        </p:nvCxnSpPr>
        <p:spPr>
          <a:xfrm flipV="1">
            <a:off x="8756542" y="1921790"/>
            <a:ext cx="821411" cy="288268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flipV="1">
            <a:off x="8756542" y="4340897"/>
            <a:ext cx="2823275" cy="46357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9205993" y="1272757"/>
                <a:ext cx="74391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205993" y="1272757"/>
                <a:ext cx="74391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48081" y="3816628"/>
                <a:ext cx="743919"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𝑗</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1448081" y="3816628"/>
                <a:ext cx="743919" cy="55791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954147" y="3926355"/>
                <a:ext cx="92989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panose="02040503050406030204" pitchFamily="18" charset="0"/>
                        </a:rPr>
                        <m:t>𝜃</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954147" y="3926355"/>
                <a:ext cx="929898" cy="64633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28189" y="5754765"/>
                <a:ext cx="9111712" cy="624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𝑑</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𝑑</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𝑑</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𝑑</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m:t>
                      </m:r>
                      <m:r>
                        <m:rPr>
                          <m:sty m:val="p"/>
                        </m:rPr>
                        <a:rPr lang="en-US" sz="3200" b="0" i="0" smtClean="0">
                          <a:solidFill>
                            <a:srgbClr val="FF0000"/>
                          </a:solidFill>
                          <a:latin typeface="Cambria Math" panose="02040503050406030204" pitchFamily="18" charset="0"/>
                        </a:rPr>
                        <m:t>cos</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𝜃</m:t>
                      </m:r>
                      <m:r>
                        <a:rPr lang="en-US" sz="3200" b="0" i="1" smtClean="0">
                          <a:solidFill>
                            <a:srgbClr val="FF0000"/>
                          </a:solidFill>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28189" y="5754765"/>
                <a:ext cx="9111712" cy="624338"/>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0300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(dis)similarity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932706"/>
                <a:ext cx="11227130" cy="4351338"/>
              </a:xfrm>
            </p:spPr>
            <p:txBody>
              <a:bodyPr>
                <a:normAutofit fontScale="92500" lnSpcReduction="20000"/>
              </a:bodyPr>
              <a:lstStyle/>
              <a:p>
                <a:pPr marL="0" indent="0">
                  <a:buNone/>
                </a:pPr>
                <a:r>
                  <a:rPr lang="en-US" dirty="0" smtClean="0"/>
                  <a:t>For each node </a:t>
                </a:r>
                <a:r>
                  <a:rPr lang="en-US" i="1" dirty="0" err="1" smtClean="0"/>
                  <a:t>i</a:t>
                </a:r>
                <a:r>
                  <a:rPr lang="en-US" dirty="0" smtClean="0"/>
                  <a:t>, we have a collection of data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e>
                        </m:d>
                      </m:e>
                      <m:sub>
                        <m:r>
                          <a:rPr lang="en-US" b="0" i="1" smtClean="0">
                            <a:latin typeface="Cambria Math" panose="02040503050406030204" pitchFamily="18" charset="0"/>
                          </a:rPr>
                          <m:t>𝑙</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oMath>
                </a14:m>
                <a:r>
                  <a:rPr lang="en-US" dirty="0" smtClean="0"/>
                  <a:t>.</a:t>
                </a:r>
              </a:p>
              <a:p>
                <a:pPr marL="0" indent="0">
                  <a:buNone/>
                </a:pPr>
                <a:endParaRPr lang="en-US" dirty="0" smtClean="0"/>
              </a:p>
              <a:p>
                <a:pPr marL="0" indent="0">
                  <a:buNone/>
                </a:pPr>
                <a:r>
                  <a:rPr lang="en-US" dirty="0" smtClean="0"/>
                  <a:t>Covariance:</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𝑙</m:t>
                              </m:r>
                            </m:sub>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𝑖</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𝑑</m:t>
                                          </m:r>
                                        </m:e>
                                      </m:acc>
                                    </m:e>
                                    <m:sub>
                                      <m:r>
                                        <a:rPr lang="en-US" b="0" i="1" smtClean="0">
                                          <a:latin typeface="Cambria Math" panose="02040503050406030204" pitchFamily="18" charset="0"/>
                                        </a:rPr>
                                        <m:t>𝑗</m:t>
                                      </m:r>
                                    </m:sub>
                                  </m:sSub>
                                </m:e>
                              </m:d>
                            </m:e>
                          </m:nary>
                        </m:e>
                      </m:d>
                    </m:oMath>
                  </m:oMathPara>
                </a14:m>
                <a:endParaRPr lang="en-US" dirty="0" smtClean="0"/>
              </a:p>
              <a:p>
                <a:pPr marL="0" indent="0">
                  <a:buNone/>
                </a:pPr>
                <a:endParaRPr lang="en-US" dirty="0"/>
              </a:p>
              <a:p>
                <a:pPr marL="0" indent="0">
                  <a:buNone/>
                </a:pPr>
                <a:r>
                  <a:rPr lang="en-US" dirty="0" smtClean="0"/>
                  <a:t>The covariance normalized by the sample standard deviations is the </a:t>
                </a:r>
                <a:r>
                  <a:rPr lang="en-US" i="1" dirty="0" smtClean="0"/>
                  <a:t>correlation</a:t>
                </a:r>
                <a:r>
                  <a:rPr lang="en-US" dirty="0" smtClean="0"/>
                  <a:t> which is also a good measure of dissimilarity.  Normalization emphasizes the shape of the curves rather than their magnitudes.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932706"/>
                <a:ext cx="11227130" cy="4351338"/>
              </a:xfrm>
              <a:blipFill rotWithShape="0">
                <a:blip r:embed="rId3"/>
                <a:stretch>
                  <a:fillRect l="-978" t="-3641" r="-1032"/>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8817900" y="123106"/>
            <a:ext cx="3374100" cy="1809600"/>
          </a:xfrm>
          <a:prstGeom prst="rect">
            <a:avLst/>
          </a:prstGeom>
        </p:spPr>
      </p:pic>
    </p:spTree>
    <p:extLst>
      <p:ext uri="{BB962C8B-B14F-4D97-AF65-F5344CB8AC3E}">
        <p14:creationId xmlns:p14="http://schemas.microsoft.com/office/powerpoint/2010/main" val="3214257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4906"/>
          </a:xfrm>
        </p:spPr>
        <p:txBody>
          <a:bodyPr>
            <a:normAutofit/>
          </a:bodyPr>
          <a:lstStyle/>
          <a:p>
            <a:r>
              <a:rPr lang="en-US" sz="3200" dirty="0"/>
              <a:t>https://math.dartmouth.edu/~pauls/PolNet15/</a:t>
            </a:r>
          </a:p>
        </p:txBody>
      </p:sp>
      <p:pic>
        <p:nvPicPr>
          <p:cNvPr id="4" name="Content Placeholder 3">
            <a:hlinkClick r:id="rId2"/>
          </p:cNvPr>
          <p:cNvPicPr>
            <a:picLocks noGrp="1" noChangeAspect="1"/>
          </p:cNvPicPr>
          <p:nvPr>
            <p:ph idx="1"/>
          </p:nvPr>
        </p:nvPicPr>
        <p:blipFill>
          <a:blip r:embed="rId3"/>
          <a:stretch>
            <a:fillRect/>
          </a:stretch>
        </p:blipFill>
        <p:spPr>
          <a:xfrm>
            <a:off x="931593" y="1140032"/>
            <a:ext cx="10266837" cy="5230048"/>
          </a:xfrm>
          <a:prstGeom prst="rect">
            <a:avLst/>
          </a:prstGeom>
        </p:spPr>
      </p:pic>
    </p:spTree>
    <p:extLst>
      <p:ext uri="{BB962C8B-B14F-4D97-AF65-F5344CB8AC3E}">
        <p14:creationId xmlns:p14="http://schemas.microsoft.com/office/powerpoint/2010/main" val="667825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I need to understand </a:t>
            </a:r>
            <a:r>
              <a:rPr lang="en-US" i="1" dirty="0" smtClean="0"/>
              <a:t>before</a:t>
            </a:r>
            <a:r>
              <a:rPr lang="en-US" dirty="0" smtClean="0"/>
              <a:t> applying a community detection technique</a:t>
            </a:r>
            <a:endParaRPr lang="en-US" dirty="0"/>
          </a:p>
        </p:txBody>
      </p:sp>
      <p:sp>
        <p:nvSpPr>
          <p:cNvPr id="3" name="Content Placeholder 2"/>
          <p:cNvSpPr>
            <a:spLocks noGrp="1"/>
          </p:cNvSpPr>
          <p:nvPr>
            <p:ph idx="1"/>
          </p:nvPr>
        </p:nvSpPr>
        <p:spPr>
          <a:xfrm>
            <a:off x="838200" y="2197765"/>
            <a:ext cx="10515600" cy="4351338"/>
          </a:xfrm>
        </p:spPr>
        <p:txBody>
          <a:bodyPr>
            <a:normAutofit fontScale="77500" lnSpcReduction="20000"/>
          </a:bodyPr>
          <a:lstStyle/>
          <a:p>
            <a:pPr marL="514350" indent="-514350">
              <a:buAutoNum type="arabicPeriod"/>
            </a:pPr>
            <a:r>
              <a:rPr lang="en-US" dirty="0" smtClean="0"/>
              <a:t>Why do I want to find communities?  What questions will community detection help me answer?</a:t>
            </a:r>
          </a:p>
          <a:p>
            <a:pPr marL="514350" indent="-514350">
              <a:buAutoNum type="arabicPeriod"/>
            </a:pPr>
            <a:endParaRPr lang="en-US" dirty="0"/>
          </a:p>
          <a:p>
            <a:pPr marL="514350" indent="-514350">
              <a:buAutoNum type="arabicPeriod"/>
            </a:pPr>
            <a:r>
              <a:rPr lang="en-US" dirty="0" smtClean="0"/>
              <a:t>What qualities define communities that are relevant to the questions I want to answer?</a:t>
            </a:r>
          </a:p>
          <a:p>
            <a:pPr marL="514350" indent="-514350">
              <a:buAutoNum type="arabicPeriod"/>
            </a:pPr>
            <a:endParaRPr lang="en-US" dirty="0"/>
          </a:p>
          <a:p>
            <a:pPr marL="514350" indent="-514350">
              <a:buAutoNum type="arabicPeriod"/>
            </a:pPr>
            <a:r>
              <a:rPr lang="en-US" dirty="0" smtClean="0"/>
              <a:t>What information or data do I want to use to build quantitative measures for the qualities that define communities?</a:t>
            </a:r>
          </a:p>
          <a:p>
            <a:pPr marL="514350" indent="-514350">
              <a:buAutoNum type="arabicPeriod"/>
            </a:pPr>
            <a:endParaRPr lang="en-US" dirty="0"/>
          </a:p>
          <a:p>
            <a:pPr marL="514350" indent="-514350">
              <a:buAutoNum type="arabicPeriod"/>
            </a:pPr>
            <a:r>
              <a:rPr lang="en-US" dirty="0" smtClean="0"/>
              <a:t>What measures do I build from that data?</a:t>
            </a:r>
          </a:p>
          <a:p>
            <a:pPr marL="514350" indent="-514350">
              <a:buAutoNum type="arabicPeriod"/>
            </a:pPr>
            <a:endParaRPr lang="en-US" dirty="0"/>
          </a:p>
          <a:p>
            <a:pPr marL="514350" indent="-514350">
              <a:buAutoNum type="arabicPeriod"/>
            </a:pPr>
            <a:r>
              <a:rPr lang="en-US" dirty="0" smtClean="0"/>
              <a:t>What do you consider a successful outcome of a community detection algorithm?</a:t>
            </a:r>
            <a:endParaRPr lang="en-US" dirty="0"/>
          </a:p>
        </p:txBody>
      </p:sp>
    </p:spTree>
    <p:extLst>
      <p:ext uri="{BB962C8B-B14F-4D97-AF65-F5344CB8AC3E}">
        <p14:creationId xmlns:p14="http://schemas.microsoft.com/office/powerpoint/2010/main" val="3662579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and Techniques</a:t>
            </a:r>
            <a:endParaRPr lang="en-US" dirty="0"/>
          </a:p>
        </p:txBody>
      </p:sp>
      <p:sp>
        <p:nvSpPr>
          <p:cNvPr id="3" name="Content Placeholder 2"/>
          <p:cNvSpPr>
            <a:spLocks noGrp="1"/>
          </p:cNvSpPr>
          <p:nvPr>
            <p:ph idx="1"/>
          </p:nvPr>
        </p:nvSpPr>
        <p:spPr/>
        <p:txBody>
          <a:bodyPr/>
          <a:lstStyle/>
          <a:p>
            <a:pPr marL="0" indent="0">
              <a:buNone/>
            </a:pPr>
            <a:r>
              <a:rPr lang="en-US" dirty="0" smtClean="0"/>
              <a:t>In our second portion of this workshop, we’ll delve into specific algorithms for detecting communities in networks.</a:t>
            </a:r>
          </a:p>
          <a:p>
            <a:pPr marL="0" indent="0">
              <a:buNone/>
            </a:pPr>
            <a:endParaRPr lang="en-US" dirty="0"/>
          </a:p>
          <a:p>
            <a:pPr marL="0" indent="0">
              <a:buNone/>
            </a:pPr>
            <a:r>
              <a:rPr lang="en-US" dirty="0" smtClean="0"/>
              <a:t>Our goal is not anything approaching an exhaustive treatment but is more of an invitation to learn more – we’ll discuss four popular and useful techniques – hierarchical clustering, k-means, spectral clustering, and modularity maximization.  Each one of these is really a collection of techniques that point the way to many elaborations and extensions.</a:t>
            </a:r>
            <a:endParaRPr lang="en-US" dirty="0"/>
          </a:p>
        </p:txBody>
      </p:sp>
    </p:spTree>
    <p:extLst>
      <p:ext uri="{BB962C8B-B14F-4D97-AF65-F5344CB8AC3E}">
        <p14:creationId xmlns:p14="http://schemas.microsoft.com/office/powerpoint/2010/main" val="19352422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idx="1"/>
          </p:nvPr>
        </p:nvSpPr>
        <p:spPr/>
        <p:txBody>
          <a:bodyPr/>
          <a:lstStyle/>
          <a:p>
            <a:pPr marL="0" indent="0">
              <a:buNone/>
            </a:pPr>
            <a:r>
              <a:rPr lang="en-US" dirty="0" smtClean="0"/>
              <a:t>Given a measure of (dis)similarity, one of the most natural methods for grouping nodes together is to sequentially join nodes with the highest similarity.</a:t>
            </a:r>
          </a:p>
          <a:p>
            <a:pPr marL="0" indent="0">
              <a:buNone/>
            </a:pPr>
            <a:endParaRPr lang="en-US" dirty="0" smtClean="0"/>
          </a:p>
          <a:p>
            <a:pPr marL="0" indent="0">
              <a:buNone/>
            </a:pPr>
            <a:r>
              <a:rPr lang="en-US" dirty="0" smtClean="0"/>
              <a:t>Sequential aggregation creates a hierarchical decomposition of the network.  </a:t>
            </a:r>
          </a:p>
          <a:p>
            <a:pPr marL="0" indent="0">
              <a:buNone/>
            </a:pPr>
            <a:endParaRPr lang="en-US" dirty="0"/>
          </a:p>
          <a:p>
            <a:pPr marL="0" indent="0">
              <a:buNone/>
            </a:pPr>
            <a:r>
              <a:rPr lang="en-US" i="1" dirty="0" smtClean="0"/>
              <a:t>Linkage </a:t>
            </a:r>
            <a:r>
              <a:rPr lang="en-US" dirty="0" smtClean="0"/>
              <a:t>is perhaps the most popular algorithm implementing this idea.  </a:t>
            </a:r>
            <a:endParaRPr lang="en-US" i="1" dirty="0"/>
          </a:p>
        </p:txBody>
      </p:sp>
    </p:spTree>
    <p:extLst>
      <p:ext uri="{BB962C8B-B14F-4D97-AF65-F5344CB8AC3E}">
        <p14:creationId xmlns:p14="http://schemas.microsoft.com/office/powerpoint/2010/main" val="38321614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Linkage: algorithm</a:t>
            </a:r>
            <a:endParaRPr lang="en-US" dirty="0"/>
          </a:p>
        </p:txBody>
      </p:sp>
      <p:sp>
        <p:nvSpPr>
          <p:cNvPr id="3" name="Content Placeholder 2"/>
          <p:cNvSpPr>
            <a:spLocks noGrp="1"/>
          </p:cNvSpPr>
          <p:nvPr>
            <p:ph idx="1"/>
          </p:nvPr>
        </p:nvSpPr>
        <p:spPr>
          <a:xfrm>
            <a:off x="838200" y="1825625"/>
            <a:ext cx="6293589" cy="4351338"/>
          </a:xfrm>
        </p:spPr>
        <p:txBody>
          <a:bodyPr>
            <a:normAutofit fontScale="85000" lnSpcReduction="10000"/>
          </a:bodyPr>
          <a:lstStyle/>
          <a:p>
            <a:pPr marL="514350" indent="-514350">
              <a:buAutoNum type="arabicPeriod"/>
            </a:pPr>
            <a:r>
              <a:rPr lang="en-US" dirty="0" smtClean="0"/>
              <a:t>Locate the nodes with the highest similarity (or smallest dissimilarity).</a:t>
            </a:r>
          </a:p>
          <a:p>
            <a:pPr marL="514350" indent="-514350">
              <a:buAutoNum type="arabicPeriod"/>
            </a:pPr>
            <a:r>
              <a:rPr lang="en-US" dirty="0" smtClean="0"/>
              <a:t>Aggregate the two nodes into a new node.</a:t>
            </a:r>
          </a:p>
          <a:p>
            <a:pPr marL="514350" indent="-514350">
              <a:buAutoNum type="arabicPeriod"/>
            </a:pPr>
            <a:r>
              <a:rPr lang="en-US" dirty="0" smtClean="0"/>
              <a:t>Create distances to the remaining nodes from the new node according to an algorithm:</a:t>
            </a:r>
          </a:p>
          <a:p>
            <a:pPr marL="971550" lvl="1" indent="-514350">
              <a:buFont typeface="+mj-lt"/>
              <a:buAutoNum type="alphaLcPeriod"/>
            </a:pPr>
            <a:r>
              <a:rPr lang="en-US" dirty="0" smtClean="0"/>
              <a:t>Single linkage:  take the minimum of the distances from the aggregated nodes to the other node</a:t>
            </a:r>
          </a:p>
          <a:p>
            <a:pPr marL="971550" lvl="1" indent="-514350">
              <a:buAutoNum type="alphaLcPeriod"/>
            </a:pPr>
            <a:r>
              <a:rPr lang="en-US" dirty="0" smtClean="0"/>
              <a:t>Average linkage:  take the average of these distances</a:t>
            </a:r>
          </a:p>
          <a:p>
            <a:pPr marL="971550" lvl="1" indent="-514350">
              <a:buAutoNum type="alphaLcPeriod"/>
            </a:pPr>
            <a:r>
              <a:rPr lang="en-US" dirty="0" smtClean="0"/>
              <a:t>Complete linkage:  take the maximum of these distances</a:t>
            </a:r>
            <a:endParaRPr lang="en-US" dirty="0"/>
          </a:p>
        </p:txBody>
      </p:sp>
      <p:grpSp>
        <p:nvGrpSpPr>
          <p:cNvPr id="28" name="Group 27"/>
          <p:cNvGrpSpPr/>
          <p:nvPr/>
        </p:nvGrpSpPr>
        <p:grpSpPr>
          <a:xfrm>
            <a:off x="7554433" y="553160"/>
            <a:ext cx="4114798" cy="5623803"/>
            <a:chOff x="7554433" y="553160"/>
            <a:chExt cx="4114798" cy="5623803"/>
          </a:xfrm>
        </p:grpSpPr>
        <p:sp>
          <p:nvSpPr>
            <p:cNvPr id="5" name="Oval 4"/>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Oval 6"/>
            <p:cNvSpPr/>
            <p:nvPr/>
          </p:nvSpPr>
          <p:spPr>
            <a:xfrm>
              <a:off x="8654016" y="2425587"/>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Oval 7"/>
            <p:cNvSpPr/>
            <p:nvPr/>
          </p:nvSpPr>
          <p:spPr>
            <a:xfrm>
              <a:off x="9753599" y="2909583"/>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Oval 10"/>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2" name="Straight Connector 11"/>
            <p:cNvCxnSpPr/>
            <p:nvPr/>
          </p:nvCxnSpPr>
          <p:spPr>
            <a:xfrm>
              <a:off x="9602971" y="3092026"/>
              <a:ext cx="150628" cy="233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151088" y="1492140"/>
              <a:ext cx="84174" cy="83306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0569648" y="2850889"/>
              <a:ext cx="217081" cy="19322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364625" y="3701495"/>
              <a:ext cx="476693" cy="35633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680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529763" y="862057"/>
            <a:ext cx="4114798" cy="5623803"/>
            <a:chOff x="7554433" y="553160"/>
            <a:chExt cx="4114798" cy="5623803"/>
          </a:xfrm>
        </p:grpSpPr>
        <p:sp>
          <p:nvSpPr>
            <p:cNvPr id="37" name="Oval 36"/>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Oval 37"/>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Oval 38"/>
            <p:cNvSpPr/>
            <p:nvPr/>
          </p:nvSpPr>
          <p:spPr>
            <a:xfrm>
              <a:off x="8654016" y="2425587"/>
              <a:ext cx="882502" cy="850605"/>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Oval 39"/>
            <p:cNvSpPr/>
            <p:nvPr/>
          </p:nvSpPr>
          <p:spPr>
            <a:xfrm>
              <a:off x="9753599" y="2909583"/>
              <a:ext cx="882502" cy="850605"/>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Oval 40"/>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Oval 42"/>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4" name="Straight Connector 43"/>
            <p:cNvCxnSpPr/>
            <p:nvPr/>
          </p:nvCxnSpPr>
          <p:spPr>
            <a:xfrm>
              <a:off x="9602971" y="3092026"/>
              <a:ext cx="150628" cy="23314"/>
            </a:xfrm>
            <a:prstGeom prst="line">
              <a:avLst/>
            </a:prstGeom>
            <a:ln w="857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9151088" y="1492140"/>
              <a:ext cx="84174" cy="83306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569648" y="2850889"/>
              <a:ext cx="217081" cy="19322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9364625" y="3701495"/>
              <a:ext cx="476693" cy="35633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Right Arrow 67"/>
          <p:cNvSpPr/>
          <p:nvPr/>
        </p:nvSpPr>
        <p:spPr>
          <a:xfrm>
            <a:off x="5361027" y="3848986"/>
            <a:ext cx="1425204" cy="6911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5" name="Group 74"/>
          <p:cNvGrpSpPr/>
          <p:nvPr/>
        </p:nvGrpSpPr>
        <p:grpSpPr>
          <a:xfrm>
            <a:off x="6366690" y="862057"/>
            <a:ext cx="4114798" cy="5623803"/>
            <a:chOff x="6366690" y="862057"/>
            <a:chExt cx="4114798" cy="5623803"/>
          </a:xfrm>
        </p:grpSpPr>
        <p:grpSp>
          <p:nvGrpSpPr>
            <p:cNvPr id="52" name="Group 51"/>
            <p:cNvGrpSpPr/>
            <p:nvPr/>
          </p:nvGrpSpPr>
          <p:grpSpPr>
            <a:xfrm>
              <a:off x="6366690" y="862057"/>
              <a:ext cx="4114798" cy="5623803"/>
              <a:chOff x="7554433" y="553160"/>
              <a:chExt cx="4114798" cy="5623803"/>
            </a:xfrm>
          </p:grpSpPr>
          <p:sp>
            <p:nvSpPr>
              <p:cNvPr id="53" name="Oval 52"/>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Oval 53"/>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Oval 56"/>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Oval 57"/>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Oval 58"/>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61" name="Straight Connector 60"/>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9235262" y="1492140"/>
                <a:ext cx="280212" cy="77593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569648" y="2732014"/>
                <a:ext cx="217081" cy="11887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210454" y="3535773"/>
                <a:ext cx="305020" cy="46268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8022711" y="2636339"/>
              <a:ext cx="1208566" cy="119215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4294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01556" y="723834"/>
            <a:ext cx="4114798" cy="5623803"/>
            <a:chOff x="901556" y="723834"/>
            <a:chExt cx="4114798" cy="5623803"/>
          </a:xfrm>
        </p:grpSpPr>
        <p:grpSp>
          <p:nvGrpSpPr>
            <p:cNvPr id="52" name="Group 51"/>
            <p:cNvGrpSpPr/>
            <p:nvPr/>
          </p:nvGrpSpPr>
          <p:grpSpPr>
            <a:xfrm>
              <a:off x="901556" y="723834"/>
              <a:ext cx="4114798" cy="5623803"/>
              <a:chOff x="7554433" y="553160"/>
              <a:chExt cx="4114798" cy="5623803"/>
            </a:xfrm>
          </p:grpSpPr>
          <p:sp>
            <p:nvSpPr>
              <p:cNvPr id="53" name="Oval 52"/>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Oval 53"/>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Oval 56"/>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8" name="Oval 57"/>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9" name="Oval 58"/>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61" name="Straight Connector 60"/>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9235262" y="1492140"/>
                <a:ext cx="280212" cy="77593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0569648" y="2732014"/>
                <a:ext cx="217081" cy="11887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210454" y="3535773"/>
                <a:ext cx="305020" cy="46268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2599665" y="2530444"/>
              <a:ext cx="1208566" cy="119215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327165" y="723834"/>
            <a:ext cx="4114798" cy="5623803"/>
            <a:chOff x="901556" y="723834"/>
            <a:chExt cx="4114798" cy="5623803"/>
          </a:xfrm>
        </p:grpSpPr>
        <p:grpSp>
          <p:nvGrpSpPr>
            <p:cNvPr id="35" name="Group 34"/>
            <p:cNvGrpSpPr/>
            <p:nvPr/>
          </p:nvGrpSpPr>
          <p:grpSpPr>
            <a:xfrm>
              <a:off x="901556" y="723834"/>
              <a:ext cx="4114798" cy="5623803"/>
              <a:chOff x="7554433" y="553160"/>
              <a:chExt cx="4114798" cy="5623803"/>
            </a:xfrm>
          </p:grpSpPr>
          <p:sp>
            <p:nvSpPr>
              <p:cNvPr id="56" name="Oval 55"/>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Oval 59"/>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0" name="Oval 69"/>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1" name="Oval 70"/>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Oval 71"/>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3" name="Straight Connector 72"/>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9235262" y="1492140"/>
                <a:ext cx="280212" cy="77593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0569648" y="2732014"/>
                <a:ext cx="217081" cy="11887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210454" y="3535773"/>
                <a:ext cx="305020" cy="46268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Oval 54"/>
            <p:cNvSpPr/>
            <p:nvPr/>
          </p:nvSpPr>
          <p:spPr>
            <a:xfrm>
              <a:off x="2599665" y="2530444"/>
              <a:ext cx="1208566" cy="119215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ight Arrow 79"/>
          <p:cNvSpPr/>
          <p:nvPr/>
        </p:nvSpPr>
        <p:spPr>
          <a:xfrm>
            <a:off x="5901961" y="3138324"/>
            <a:ext cx="1425204" cy="6911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Oval 2"/>
          <p:cNvSpPr/>
          <p:nvPr/>
        </p:nvSpPr>
        <p:spPr>
          <a:xfrm rot="20229715">
            <a:off x="8590454" y="2121953"/>
            <a:ext cx="3399756" cy="1638688"/>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1" name="Oval 80"/>
          <p:cNvSpPr/>
          <p:nvPr/>
        </p:nvSpPr>
        <p:spPr>
          <a:xfrm rot="18918021">
            <a:off x="6801373" y="4380529"/>
            <a:ext cx="2823234" cy="1638688"/>
          </a:xfrm>
          <a:prstGeom prst="ellipse">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39311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28621" y="293845"/>
            <a:ext cx="3482144" cy="5979365"/>
            <a:chOff x="1228621" y="293845"/>
            <a:chExt cx="3482144" cy="5979365"/>
          </a:xfrm>
        </p:grpSpPr>
        <p:grpSp>
          <p:nvGrpSpPr>
            <p:cNvPr id="35" name="Group 34"/>
            <p:cNvGrpSpPr/>
            <p:nvPr/>
          </p:nvGrpSpPr>
          <p:grpSpPr>
            <a:xfrm>
              <a:off x="1250523" y="293845"/>
              <a:ext cx="3460242" cy="5979365"/>
              <a:chOff x="8100448" y="197598"/>
              <a:chExt cx="3460242" cy="5979365"/>
            </a:xfrm>
          </p:grpSpPr>
          <p:sp>
            <p:nvSpPr>
              <p:cNvPr id="60" name="Oval 59"/>
              <p:cNvSpPr/>
              <p:nvPr/>
            </p:nvSpPr>
            <p:spPr>
              <a:xfrm>
                <a:off x="8100448" y="19759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0" name="Oval 69"/>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3" name="Straight Connector 72"/>
              <p:cNvCxnSpPr/>
              <p:nvPr/>
            </p:nvCxnSpPr>
            <p:spPr>
              <a:xfrm>
                <a:off x="9308771" y="5071177"/>
                <a:ext cx="1294447" cy="4727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8837317" y="1087150"/>
                <a:ext cx="525647" cy="648832"/>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9210454" y="3535773"/>
                <a:ext cx="305020" cy="46268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Oval 2"/>
            <p:cNvSpPr/>
            <p:nvPr/>
          </p:nvSpPr>
          <p:spPr>
            <a:xfrm rot="20229715">
              <a:off x="2250070" y="1746164"/>
              <a:ext cx="2051480" cy="1951641"/>
            </a:xfrm>
            <a:prstGeom prst="ellips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1" name="Oval 80"/>
            <p:cNvSpPr/>
            <p:nvPr/>
          </p:nvSpPr>
          <p:spPr>
            <a:xfrm rot="18918021">
              <a:off x="1228621" y="4130842"/>
              <a:ext cx="1271095" cy="1241835"/>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8" name="Right Arrow 7"/>
          <p:cNvSpPr/>
          <p:nvPr/>
        </p:nvSpPr>
        <p:spPr>
          <a:xfrm>
            <a:off x="4710765" y="744279"/>
            <a:ext cx="1519914" cy="4001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ight Arrow 48"/>
          <p:cNvSpPr/>
          <p:nvPr/>
        </p:nvSpPr>
        <p:spPr>
          <a:xfrm>
            <a:off x="7968510" y="754610"/>
            <a:ext cx="1519914" cy="4001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6746019" y="0"/>
            <a:ext cx="1079544" cy="2548109"/>
            <a:chOff x="6746019" y="0"/>
            <a:chExt cx="1079544" cy="2548109"/>
          </a:xfrm>
        </p:grpSpPr>
        <p:grpSp>
          <p:nvGrpSpPr>
            <p:cNvPr id="40" name="Group 39"/>
            <p:cNvGrpSpPr/>
            <p:nvPr/>
          </p:nvGrpSpPr>
          <p:grpSpPr>
            <a:xfrm>
              <a:off x="7148211" y="0"/>
              <a:ext cx="309549" cy="2548109"/>
              <a:chOff x="9831601" y="-199530"/>
              <a:chExt cx="992781" cy="7540711"/>
            </a:xfrm>
          </p:grpSpPr>
          <p:sp>
            <p:nvSpPr>
              <p:cNvPr id="43" name="Oval 42"/>
              <p:cNvSpPr/>
              <p:nvPr/>
            </p:nvSpPr>
            <p:spPr>
              <a:xfrm>
                <a:off x="9831601" y="-1995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Oval 43"/>
              <p:cNvSpPr/>
              <p:nvPr/>
            </p:nvSpPr>
            <p:spPr>
              <a:xfrm>
                <a:off x="9941879" y="6490576"/>
                <a:ext cx="882503"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5" name="Straight Connector 44"/>
              <p:cNvCxnSpPr/>
              <p:nvPr/>
            </p:nvCxnSpPr>
            <p:spPr>
              <a:xfrm>
                <a:off x="10288044" y="4905852"/>
                <a:ext cx="95087" cy="141939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0272852" y="938234"/>
                <a:ext cx="0" cy="467096"/>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p:cNvSpPr/>
            <p:nvPr/>
          </p:nvSpPr>
          <p:spPr>
            <a:xfrm>
              <a:off x="6746019" y="654036"/>
              <a:ext cx="1079544" cy="1015276"/>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p:cNvSpPr/>
          <p:nvPr/>
        </p:nvSpPr>
        <p:spPr>
          <a:xfrm>
            <a:off x="9756231" y="71462"/>
            <a:ext cx="1304094" cy="1295370"/>
          </a:xfrm>
          <a:prstGeom prst="ellipse">
            <a:avLst/>
          </a:prstGeom>
          <a:gradFill flip="none" rotWithShape="1">
            <a:gsLst>
              <a:gs pos="0">
                <a:schemeClr val="accent3">
                  <a:lumMod val="75000"/>
                </a:schemeClr>
              </a:gs>
              <a:gs pos="47000">
                <a:srgbClr val="7030A0"/>
              </a:gs>
              <a:gs pos="100000">
                <a:schemeClr val="accent6">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323830" y="1495152"/>
            <a:ext cx="275164" cy="909241"/>
            <a:chOff x="9671038" y="4225128"/>
            <a:chExt cx="882503" cy="2690749"/>
          </a:xfrm>
        </p:grpSpPr>
        <p:sp>
          <p:nvSpPr>
            <p:cNvPr id="84" name="Oval 83"/>
            <p:cNvSpPr/>
            <p:nvPr/>
          </p:nvSpPr>
          <p:spPr>
            <a:xfrm>
              <a:off x="9671038" y="6065272"/>
              <a:ext cx="882503"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85" name="Straight Connector 84"/>
            <p:cNvCxnSpPr/>
            <p:nvPr/>
          </p:nvCxnSpPr>
          <p:spPr>
            <a:xfrm>
              <a:off x="10017203" y="4225128"/>
              <a:ext cx="95087" cy="141939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9357716" y="4466314"/>
            <a:ext cx="2207390" cy="213714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p:cNvSpPr/>
          <p:nvPr/>
        </p:nvSpPr>
        <p:spPr>
          <a:xfrm rot="5400000">
            <a:off x="9701454" y="3235268"/>
            <a:ext cx="1519914" cy="4001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rot="18252170">
            <a:off x="-357338" y="2342289"/>
            <a:ext cx="6050049" cy="267817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p:cNvSpPr/>
          <p:nvPr/>
        </p:nvSpPr>
        <p:spPr>
          <a:xfrm>
            <a:off x="6591839" y="-357519"/>
            <a:ext cx="1376671" cy="233230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628824" y="-669082"/>
            <a:ext cx="1620702" cy="3247554"/>
          </a:xfrm>
          <a:prstGeom prst="ellipse">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506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539853" y="5696719"/>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p:cNvSpPr/>
          <p:nvPr/>
        </p:nvSpPr>
        <p:spPr>
          <a:xfrm>
            <a:off x="3925630" y="569672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5311407" y="569672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Oval 6"/>
          <p:cNvSpPr/>
          <p:nvPr/>
        </p:nvSpPr>
        <p:spPr>
          <a:xfrm>
            <a:off x="6697184" y="5696721"/>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Oval 7"/>
          <p:cNvSpPr/>
          <p:nvPr/>
        </p:nvSpPr>
        <p:spPr>
          <a:xfrm>
            <a:off x="8082961" y="5696722"/>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9468738" y="5696722"/>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p:cNvSpPr/>
          <p:nvPr/>
        </p:nvSpPr>
        <p:spPr>
          <a:xfrm>
            <a:off x="10854515" y="56996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7" name="Group 16"/>
          <p:cNvGrpSpPr/>
          <p:nvPr/>
        </p:nvGrpSpPr>
        <p:grpSpPr>
          <a:xfrm>
            <a:off x="2955851" y="4763385"/>
            <a:ext cx="1411030" cy="774077"/>
            <a:chOff x="2955851" y="4763386"/>
            <a:chExt cx="1411030" cy="489098"/>
          </a:xfrm>
        </p:grpSpPr>
        <p:cxnSp>
          <p:nvCxnSpPr>
            <p:cNvPr id="12" name="Straight Connector 11"/>
            <p:cNvCxnSpPr/>
            <p:nvPr/>
          </p:nvCxnSpPr>
          <p:spPr>
            <a:xfrm flipV="1">
              <a:off x="2955851" y="4763386"/>
              <a:ext cx="0" cy="489098"/>
            </a:xfrm>
            <a:prstGeom prst="line">
              <a:avLst/>
            </a:prstGeom>
            <a:ln w="5080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81104" y="4774019"/>
              <a:ext cx="1385777" cy="0"/>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4366881" y="4763386"/>
              <a:ext cx="0" cy="489098"/>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31" name="Group 30"/>
          <p:cNvGrpSpPr/>
          <p:nvPr/>
        </p:nvGrpSpPr>
        <p:grpSpPr>
          <a:xfrm>
            <a:off x="500633" y="4331971"/>
            <a:ext cx="859023" cy="1190027"/>
            <a:chOff x="6366690" y="862057"/>
            <a:chExt cx="4114798" cy="5623803"/>
          </a:xfrm>
        </p:grpSpPr>
        <p:grpSp>
          <p:nvGrpSpPr>
            <p:cNvPr id="32" name="Group 31"/>
            <p:cNvGrpSpPr/>
            <p:nvPr/>
          </p:nvGrpSpPr>
          <p:grpSpPr>
            <a:xfrm>
              <a:off x="6366690" y="862057"/>
              <a:ext cx="4114798" cy="5623803"/>
              <a:chOff x="7554433" y="553160"/>
              <a:chExt cx="4114798" cy="5623803"/>
            </a:xfrm>
          </p:grpSpPr>
          <p:sp>
            <p:nvSpPr>
              <p:cNvPr id="34" name="Oval 33"/>
              <p:cNvSpPr/>
              <p:nvPr/>
            </p:nvSpPr>
            <p:spPr>
              <a:xfrm>
                <a:off x="10786729" y="2084036"/>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Oval 34"/>
              <p:cNvSpPr/>
              <p:nvPr/>
            </p:nvSpPr>
            <p:spPr>
              <a:xfrm>
                <a:off x="8892360" y="55316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Oval 35"/>
              <p:cNvSpPr/>
              <p:nvPr/>
            </p:nvSpPr>
            <p:spPr>
              <a:xfrm>
                <a:off x="10678188" y="5326358"/>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Oval 36"/>
              <p:cNvSpPr/>
              <p:nvPr/>
            </p:nvSpPr>
            <p:spPr>
              <a:xfrm>
                <a:off x="8536172" y="405783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Oval 37"/>
              <p:cNvSpPr/>
              <p:nvPr/>
            </p:nvSpPr>
            <p:spPr>
              <a:xfrm>
                <a:off x="7554433" y="502920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9" name="Straight Connector 38"/>
              <p:cNvCxnSpPr/>
              <p:nvPr/>
            </p:nvCxnSpPr>
            <p:spPr>
              <a:xfrm>
                <a:off x="9418674" y="4774019"/>
                <a:ext cx="1217427" cy="6804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9235262" y="1492140"/>
                <a:ext cx="280212" cy="7759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569648" y="2732014"/>
                <a:ext cx="217081" cy="1188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461301" y="5596214"/>
                <a:ext cx="2108347" cy="1768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753599" y="1329167"/>
                <a:ext cx="1033130" cy="786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293837" y="4774019"/>
                <a:ext cx="240563" cy="282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9210454" y="3535773"/>
                <a:ext cx="305020" cy="4626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Oval 32"/>
            <p:cNvSpPr/>
            <p:nvPr/>
          </p:nvSpPr>
          <p:spPr>
            <a:xfrm>
              <a:off x="8022711" y="2636339"/>
              <a:ext cx="1208566" cy="119215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691347" y="3646967"/>
            <a:ext cx="2028968" cy="1893101"/>
            <a:chOff x="2976398" y="4763386"/>
            <a:chExt cx="1390483" cy="1271096"/>
          </a:xfrm>
        </p:grpSpPr>
        <p:cxnSp>
          <p:nvCxnSpPr>
            <p:cNvPr id="47" name="Straight Connector 46"/>
            <p:cNvCxnSpPr/>
            <p:nvPr/>
          </p:nvCxnSpPr>
          <p:spPr>
            <a:xfrm flipH="1" flipV="1">
              <a:off x="2976398" y="4763386"/>
              <a:ext cx="4706" cy="746034"/>
            </a:xfrm>
            <a:prstGeom prst="line">
              <a:avLst/>
            </a:prstGeom>
            <a:ln w="50800"/>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981104" y="4774019"/>
              <a:ext cx="1385777" cy="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4366881" y="4763386"/>
              <a:ext cx="0" cy="1271096"/>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54" name="Group 53"/>
          <p:cNvGrpSpPr/>
          <p:nvPr/>
        </p:nvGrpSpPr>
        <p:grpSpPr>
          <a:xfrm>
            <a:off x="7073747" y="3606576"/>
            <a:ext cx="1496181" cy="1930886"/>
            <a:chOff x="2976399" y="4763386"/>
            <a:chExt cx="1390482" cy="1271096"/>
          </a:xfrm>
        </p:grpSpPr>
        <p:cxnSp>
          <p:nvCxnSpPr>
            <p:cNvPr id="55" name="Straight Connector 54"/>
            <p:cNvCxnSpPr/>
            <p:nvPr/>
          </p:nvCxnSpPr>
          <p:spPr>
            <a:xfrm flipV="1">
              <a:off x="2976399" y="4763386"/>
              <a:ext cx="0" cy="1262661"/>
            </a:xfrm>
            <a:prstGeom prst="line">
              <a:avLst/>
            </a:prstGeom>
            <a:ln w="50800"/>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981104" y="4774019"/>
              <a:ext cx="1385777" cy="0"/>
            </a:xfrm>
            <a:prstGeom prst="line">
              <a:avLst/>
            </a:prstGeom>
            <a:ln w="76200">
              <a:solidFill>
                <a:schemeClr val="accent4"/>
              </a:solidFil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4366881" y="4763386"/>
              <a:ext cx="0" cy="1271096"/>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59" name="Group 58"/>
          <p:cNvGrpSpPr/>
          <p:nvPr/>
        </p:nvGrpSpPr>
        <p:grpSpPr>
          <a:xfrm>
            <a:off x="4720855" y="1871329"/>
            <a:ext cx="3145322" cy="1791472"/>
            <a:chOff x="2976399" y="4763386"/>
            <a:chExt cx="1390482" cy="1300415"/>
          </a:xfrm>
        </p:grpSpPr>
        <p:cxnSp>
          <p:nvCxnSpPr>
            <p:cNvPr id="60" name="Straight Connector 59"/>
            <p:cNvCxnSpPr/>
            <p:nvPr/>
          </p:nvCxnSpPr>
          <p:spPr>
            <a:xfrm flipH="1" flipV="1">
              <a:off x="2976399" y="4763386"/>
              <a:ext cx="4705" cy="1300415"/>
            </a:xfrm>
            <a:prstGeom prst="line">
              <a:avLst/>
            </a:prstGeom>
            <a:ln w="50800"/>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2981104" y="4774019"/>
              <a:ext cx="1385777" cy="0"/>
            </a:xfrm>
            <a:prstGeom prst="line">
              <a:avLst/>
            </a:prstGeom>
            <a:ln w="76200">
              <a:solidFill>
                <a:schemeClr val="accent6"/>
              </a:solidFill>
            </a:ln>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4366881" y="4763386"/>
              <a:ext cx="0" cy="1271096"/>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64" name="Group 63"/>
          <p:cNvGrpSpPr/>
          <p:nvPr/>
        </p:nvGrpSpPr>
        <p:grpSpPr>
          <a:xfrm>
            <a:off x="637932" y="3137917"/>
            <a:ext cx="631344" cy="1136271"/>
            <a:chOff x="1228621" y="293845"/>
            <a:chExt cx="3482144" cy="5979365"/>
          </a:xfrm>
        </p:grpSpPr>
        <p:grpSp>
          <p:nvGrpSpPr>
            <p:cNvPr id="65" name="Group 64"/>
            <p:cNvGrpSpPr/>
            <p:nvPr/>
          </p:nvGrpSpPr>
          <p:grpSpPr>
            <a:xfrm>
              <a:off x="1250523" y="293845"/>
              <a:ext cx="3460242" cy="5979365"/>
              <a:chOff x="8100448" y="197598"/>
              <a:chExt cx="3460242" cy="5979365"/>
            </a:xfrm>
          </p:grpSpPr>
          <p:sp>
            <p:nvSpPr>
              <p:cNvPr id="68" name="Oval 67"/>
              <p:cNvSpPr/>
              <p:nvPr/>
            </p:nvSpPr>
            <p:spPr>
              <a:xfrm>
                <a:off x="8100448" y="197598"/>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9" name="Oval 68"/>
              <p:cNvSpPr/>
              <p:nvPr/>
            </p:nvSpPr>
            <p:spPr>
              <a:xfrm>
                <a:off x="10678188" y="5326358"/>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0" name="Straight Connector 69"/>
              <p:cNvCxnSpPr/>
              <p:nvPr/>
            </p:nvCxnSpPr>
            <p:spPr>
              <a:xfrm>
                <a:off x="9308771" y="5071177"/>
                <a:ext cx="1294447" cy="4727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8837317" y="1087150"/>
                <a:ext cx="525647" cy="6488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9210454" y="3535773"/>
                <a:ext cx="305020" cy="4626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Oval 65"/>
            <p:cNvSpPr/>
            <p:nvPr/>
          </p:nvSpPr>
          <p:spPr>
            <a:xfrm rot="20229715">
              <a:off x="2250070" y="1746164"/>
              <a:ext cx="2051480" cy="1951641"/>
            </a:xfrm>
            <a:prstGeom prst="ellips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9525"/>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7" name="Oval 66"/>
            <p:cNvSpPr/>
            <p:nvPr/>
          </p:nvSpPr>
          <p:spPr>
            <a:xfrm rot="18918021">
              <a:off x="1228621" y="4130842"/>
              <a:ext cx="1271095" cy="1241835"/>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952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73" name="Group 72"/>
          <p:cNvGrpSpPr/>
          <p:nvPr/>
        </p:nvGrpSpPr>
        <p:grpSpPr>
          <a:xfrm>
            <a:off x="785712" y="1988839"/>
            <a:ext cx="382772" cy="871870"/>
            <a:chOff x="6746019" y="0"/>
            <a:chExt cx="1079544" cy="2548109"/>
          </a:xfrm>
        </p:grpSpPr>
        <p:grpSp>
          <p:nvGrpSpPr>
            <p:cNvPr id="74" name="Group 73"/>
            <p:cNvGrpSpPr/>
            <p:nvPr/>
          </p:nvGrpSpPr>
          <p:grpSpPr>
            <a:xfrm>
              <a:off x="7148211" y="0"/>
              <a:ext cx="309549" cy="2548109"/>
              <a:chOff x="9831601" y="-199530"/>
              <a:chExt cx="992781" cy="7540711"/>
            </a:xfrm>
          </p:grpSpPr>
          <p:sp>
            <p:nvSpPr>
              <p:cNvPr id="76" name="Oval 75"/>
              <p:cNvSpPr/>
              <p:nvPr/>
            </p:nvSpPr>
            <p:spPr>
              <a:xfrm>
                <a:off x="9831601" y="-19953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7" name="Oval 76"/>
              <p:cNvSpPr/>
              <p:nvPr/>
            </p:nvSpPr>
            <p:spPr>
              <a:xfrm>
                <a:off x="9941879" y="6490576"/>
                <a:ext cx="882503"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8" name="Straight Connector 77"/>
              <p:cNvCxnSpPr/>
              <p:nvPr/>
            </p:nvCxnSpPr>
            <p:spPr>
              <a:xfrm>
                <a:off x="10288044" y="4905852"/>
                <a:ext cx="95087" cy="14193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0272852" y="938234"/>
                <a:ext cx="0" cy="4670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5" name="Oval 74"/>
            <p:cNvSpPr/>
            <p:nvPr/>
          </p:nvSpPr>
          <p:spPr>
            <a:xfrm>
              <a:off x="6746019" y="654036"/>
              <a:ext cx="1079544" cy="1015276"/>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6231636" y="833575"/>
            <a:ext cx="3656643" cy="4706491"/>
            <a:chOff x="2976399" y="4763386"/>
            <a:chExt cx="1390482" cy="3416404"/>
          </a:xfrm>
        </p:grpSpPr>
        <p:cxnSp>
          <p:nvCxnSpPr>
            <p:cNvPr id="81" name="Straight Connector 80"/>
            <p:cNvCxnSpPr/>
            <p:nvPr/>
          </p:nvCxnSpPr>
          <p:spPr>
            <a:xfrm flipH="1" flipV="1">
              <a:off x="2976399" y="4763386"/>
              <a:ext cx="4705" cy="753297"/>
            </a:xfrm>
            <a:prstGeom prst="line">
              <a:avLst/>
            </a:prstGeom>
            <a:ln w="50800"/>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a:off x="2981104" y="4774019"/>
              <a:ext cx="1385777" cy="0"/>
            </a:xfrm>
            <a:prstGeom prst="line">
              <a:avLst/>
            </a:prstGeom>
            <a:ln w="76200">
              <a:solidFill>
                <a:srgbClr val="7030A0"/>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366881" y="4763386"/>
              <a:ext cx="0" cy="3416404"/>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88" name="Group 87"/>
          <p:cNvGrpSpPr/>
          <p:nvPr/>
        </p:nvGrpSpPr>
        <p:grpSpPr>
          <a:xfrm>
            <a:off x="7700113" y="223284"/>
            <a:ext cx="3656643" cy="5314179"/>
            <a:chOff x="2976399" y="4763386"/>
            <a:chExt cx="1390482" cy="3416404"/>
          </a:xfrm>
        </p:grpSpPr>
        <p:cxnSp>
          <p:nvCxnSpPr>
            <p:cNvPr id="89" name="Straight Connector 88"/>
            <p:cNvCxnSpPr/>
            <p:nvPr/>
          </p:nvCxnSpPr>
          <p:spPr>
            <a:xfrm flipH="1" flipV="1">
              <a:off x="2976399" y="4763387"/>
              <a:ext cx="4705" cy="392346"/>
            </a:xfrm>
            <a:prstGeom prst="line">
              <a:avLst/>
            </a:prstGeom>
            <a:ln w="50800"/>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2981104" y="4774019"/>
              <a:ext cx="1385777" cy="0"/>
            </a:xfrm>
            <a:prstGeom prst="line">
              <a:avLst/>
            </a:prstGeom>
            <a:ln w="76200">
              <a:solidFill>
                <a:srgbClr val="996633"/>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4366881" y="4763386"/>
              <a:ext cx="0" cy="3416404"/>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97" name="Group 96"/>
          <p:cNvGrpSpPr/>
          <p:nvPr/>
        </p:nvGrpSpPr>
        <p:grpSpPr>
          <a:xfrm>
            <a:off x="738724" y="964708"/>
            <a:ext cx="429760" cy="767987"/>
            <a:chOff x="9756231" y="71462"/>
            <a:chExt cx="1304094" cy="2332931"/>
          </a:xfrm>
        </p:grpSpPr>
        <p:sp>
          <p:nvSpPr>
            <p:cNvPr id="93" name="Oval 92"/>
            <p:cNvSpPr/>
            <p:nvPr/>
          </p:nvSpPr>
          <p:spPr>
            <a:xfrm>
              <a:off x="9756231" y="71462"/>
              <a:ext cx="1304094" cy="1295370"/>
            </a:xfrm>
            <a:prstGeom prst="ellipse">
              <a:avLst/>
            </a:prstGeom>
            <a:gradFill flip="none" rotWithShape="1">
              <a:gsLst>
                <a:gs pos="0">
                  <a:schemeClr val="accent3">
                    <a:lumMod val="75000"/>
                  </a:schemeClr>
                </a:gs>
                <a:gs pos="47000">
                  <a:srgbClr val="7030A0"/>
                </a:gs>
                <a:gs pos="100000">
                  <a:schemeClr val="accent6">
                    <a:lumMod val="60000"/>
                  </a:schemeClr>
                </a:gs>
              </a:gsLst>
              <a:path path="circle">
                <a:fillToRect l="50000" t="130000" r="50000" b="-30000"/>
              </a:path>
              <a:tileRect/>
            </a:gra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10323830" y="1495152"/>
              <a:ext cx="275164" cy="909241"/>
              <a:chOff x="9671038" y="4225128"/>
              <a:chExt cx="882503" cy="2690749"/>
            </a:xfrm>
          </p:grpSpPr>
          <p:sp>
            <p:nvSpPr>
              <p:cNvPr id="95" name="Oval 94"/>
              <p:cNvSpPr/>
              <p:nvPr/>
            </p:nvSpPr>
            <p:spPr>
              <a:xfrm>
                <a:off x="9671038" y="6065272"/>
                <a:ext cx="882503"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96" name="Straight Connector 95"/>
              <p:cNvCxnSpPr/>
              <p:nvPr/>
            </p:nvCxnSpPr>
            <p:spPr>
              <a:xfrm>
                <a:off x="10017203" y="4225128"/>
                <a:ext cx="95087" cy="14193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8" name="Oval 97"/>
          <p:cNvSpPr/>
          <p:nvPr/>
        </p:nvSpPr>
        <p:spPr>
          <a:xfrm>
            <a:off x="568752" y="59156"/>
            <a:ext cx="727025" cy="71906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513767" y="5619245"/>
            <a:ext cx="836993" cy="1055887"/>
            <a:chOff x="7554433" y="553160"/>
            <a:chExt cx="4114798" cy="5623803"/>
          </a:xfrm>
        </p:grpSpPr>
        <p:sp>
          <p:nvSpPr>
            <p:cNvPr id="100" name="Oval 99"/>
            <p:cNvSpPr/>
            <p:nvPr/>
          </p:nvSpPr>
          <p:spPr>
            <a:xfrm>
              <a:off x="10786729" y="2084036"/>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1" name="Oval 100"/>
            <p:cNvSpPr/>
            <p:nvPr/>
          </p:nvSpPr>
          <p:spPr>
            <a:xfrm>
              <a:off x="8892360" y="55316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2" name="Oval 101"/>
            <p:cNvSpPr/>
            <p:nvPr/>
          </p:nvSpPr>
          <p:spPr>
            <a:xfrm>
              <a:off x="8654016" y="2425587"/>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 name="Oval 102"/>
            <p:cNvSpPr/>
            <p:nvPr/>
          </p:nvSpPr>
          <p:spPr>
            <a:xfrm>
              <a:off x="9753599" y="2909583"/>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4" name="Oval 103"/>
            <p:cNvSpPr/>
            <p:nvPr/>
          </p:nvSpPr>
          <p:spPr>
            <a:xfrm>
              <a:off x="10678188" y="5326358"/>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5" name="Oval 104"/>
            <p:cNvSpPr/>
            <p:nvPr/>
          </p:nvSpPr>
          <p:spPr>
            <a:xfrm>
              <a:off x="8536172" y="405783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Oval 105"/>
            <p:cNvSpPr/>
            <p:nvPr/>
          </p:nvSpPr>
          <p:spPr>
            <a:xfrm>
              <a:off x="7554433" y="5029200"/>
              <a:ext cx="882502" cy="850605"/>
            </a:xfrm>
            <a:prstGeom prst="ellipse">
              <a:avLst/>
            </a:prstGeom>
            <a:ln w="952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7" name="Straight Connector 106"/>
            <p:cNvCxnSpPr/>
            <p:nvPr/>
          </p:nvCxnSpPr>
          <p:spPr>
            <a:xfrm>
              <a:off x="9602971" y="3092026"/>
              <a:ext cx="150628" cy="233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9418674" y="4774019"/>
              <a:ext cx="1217427" cy="6804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9151088" y="1492140"/>
              <a:ext cx="84174" cy="83306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0569648" y="2850889"/>
              <a:ext cx="217081" cy="1932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461301" y="5596214"/>
              <a:ext cx="2108347" cy="17680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753599" y="1329167"/>
              <a:ext cx="1033130" cy="786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293837" y="4774019"/>
              <a:ext cx="240563" cy="282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9364625" y="3701495"/>
              <a:ext cx="476693" cy="35633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a:off x="2021305" y="348916"/>
            <a:ext cx="24063" cy="592834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a:off x="1804737" y="5619245"/>
            <a:ext cx="445168" cy="0"/>
          </a:xfrm>
          <a:prstGeom prst="line">
            <a:avLst/>
          </a:prstGeom>
        </p:spPr>
        <p:style>
          <a:lnRef idx="1">
            <a:schemeClr val="dk1"/>
          </a:lnRef>
          <a:fillRef idx="0">
            <a:schemeClr val="dk1"/>
          </a:fillRef>
          <a:effectRef idx="0">
            <a:schemeClr val="dk1"/>
          </a:effectRef>
          <a:fontRef idx="minor">
            <a:schemeClr val="tx1"/>
          </a:fontRef>
        </p:style>
      </p:cxnSp>
      <p:sp>
        <p:nvSpPr>
          <p:cNvPr id="119" name="TextBox 118"/>
          <p:cNvSpPr txBox="1"/>
          <p:nvPr/>
        </p:nvSpPr>
        <p:spPr>
          <a:xfrm>
            <a:off x="2310130" y="5434579"/>
            <a:ext cx="469232" cy="369332"/>
          </a:xfrm>
          <a:prstGeom prst="rect">
            <a:avLst/>
          </a:prstGeom>
          <a:noFill/>
        </p:spPr>
        <p:txBody>
          <a:bodyPr wrap="square" rtlCol="0">
            <a:spAutoFit/>
          </a:bodyPr>
          <a:lstStyle/>
          <a:p>
            <a:r>
              <a:rPr lang="en-US" dirty="0" smtClean="0"/>
              <a:t>0</a:t>
            </a:r>
            <a:endParaRPr lang="en-US" dirty="0"/>
          </a:p>
        </p:txBody>
      </p:sp>
      <p:cxnSp>
        <p:nvCxnSpPr>
          <p:cNvPr id="120" name="Straight Connector 119"/>
          <p:cNvCxnSpPr/>
          <p:nvPr/>
        </p:nvCxnSpPr>
        <p:spPr>
          <a:xfrm>
            <a:off x="1810752" y="5163574"/>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a:off x="1798721" y="4669340"/>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a:off x="1804737" y="4210446"/>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1810752" y="3754775"/>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a:off x="1798721" y="3260541"/>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1804736" y="2795777"/>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1792705" y="2301543"/>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1798721" y="1842649"/>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1804736" y="1386978"/>
            <a:ext cx="445168" cy="0"/>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1792705" y="892744"/>
            <a:ext cx="44516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7025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br>
              <a:rPr lang="en-US" dirty="0" smtClean="0"/>
            </a:br>
            <a:r>
              <a:rPr lang="en-US" dirty="0" smtClean="0"/>
              <a:t>Voting behavior of legislators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m>
                                <m:mPr>
                                  <m:mcs>
                                    <m:mc>
                                      <m:mcPr>
                                        <m:count m:val="1"/>
                                        <m:mcJc m:val="center"/>
                                      </m:mcPr>
                                    </m:mc>
                                  </m:mcs>
                                  <m:ctrlPr>
                                    <a:rPr lang="en-US" i="1" smtClean="0">
                                      <a:latin typeface="Cambria Math" panose="02040503050406030204" pitchFamily="18" charset="0"/>
                                    </a:rPr>
                                  </m:ctrlPr>
                                </m:mPr>
                                <m:mr>
                                  <m:e>
                                    <m:r>
                                      <a:rPr lang="en-US" i="1">
                                        <a:latin typeface="Cambria Math" panose="02040503050406030204" pitchFamily="18" charset="0"/>
                                      </a:rPr>
                                      <m:t>+1 </m:t>
                                    </m:r>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legislator</m:t>
                                    </m:r>
                                    <m:r>
                                      <m:rPr>
                                        <m:nor/>
                                      </m:rPr>
                                      <a:rPr lang="en-US">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 </m:t>
                                    </m:r>
                                    <m:r>
                                      <m:rPr>
                                        <m:nor/>
                                      </m:rPr>
                                      <a:rPr lang="en-US">
                                        <a:latin typeface="Cambria Math" panose="02040503050406030204" pitchFamily="18" charset="0"/>
                                      </a:rPr>
                                      <m:t>votes</m:t>
                                    </m:r>
                                    <m:r>
                                      <m:rPr>
                                        <m:nor/>
                                      </m:rPr>
                                      <a:rPr lang="en-US">
                                        <a:latin typeface="Cambria Math" panose="02040503050406030204" pitchFamily="18" charset="0"/>
                                      </a:rPr>
                                      <m:t> </m:t>
                                    </m:r>
                                    <m:r>
                                      <m:rPr>
                                        <m:nor/>
                                      </m:rPr>
                                      <a:rPr lang="en-US">
                                        <a:latin typeface="Cambria Math" panose="02040503050406030204" pitchFamily="18" charset="0"/>
                                      </a:rPr>
                                      <m:t>yes</m:t>
                                    </m:r>
                                    <m:r>
                                      <m:rPr>
                                        <m:nor/>
                                      </m:rPr>
                                      <a:rPr lang="en-US">
                                        <a:latin typeface="Cambria Math" panose="02040503050406030204" pitchFamily="18" charset="0"/>
                                      </a:rPr>
                                      <m:t> </m:t>
                                    </m:r>
                                    <m:r>
                                      <m:rPr>
                                        <m:nor/>
                                      </m:rPr>
                                      <a:rPr lang="en-US">
                                        <a:latin typeface="Cambria Math" panose="02040503050406030204" pitchFamily="18" charset="0"/>
                                      </a:rPr>
                                      <m:t>on</m:t>
                                    </m:r>
                                    <m:r>
                                      <m:rPr>
                                        <m:nor/>
                                      </m:rPr>
                                      <a:rPr lang="en-US">
                                        <a:latin typeface="Cambria Math" panose="02040503050406030204" pitchFamily="18" charset="0"/>
                                      </a:rPr>
                                      <m:t> </m:t>
                                    </m:r>
                                    <m:r>
                                      <m:rPr>
                                        <m:nor/>
                                      </m:rPr>
                                      <a:rPr lang="en-US">
                                        <a:latin typeface="Cambria Math" panose="02040503050406030204" pitchFamily="18" charset="0"/>
                                      </a:rPr>
                                      <m:t>bill</m:t>
                                    </m:r>
                                    <m:r>
                                      <a:rPr lang="en-US" i="1">
                                        <a:latin typeface="Cambria Math" panose="02040503050406030204" pitchFamily="18" charset="0"/>
                                      </a:rPr>
                                      <m:t> </m:t>
                                    </m:r>
                                    <m:r>
                                      <a:rPr lang="en-US" i="1">
                                        <a:latin typeface="Cambria Math" panose="02040503050406030204" pitchFamily="18" charset="0"/>
                                      </a:rPr>
                                      <m:t>𝑖</m:t>
                                    </m:r>
                                  </m:e>
                                </m:mr>
                                <m:mr>
                                  <m:e>
                                    <m:r>
                                      <a:rPr lang="en-US" b="0" i="1" smtClean="0">
                                        <a:latin typeface="Cambria Math" panose="02040503050406030204" pitchFamily="18" charset="0"/>
                                      </a:rPr>
                                      <m:t>0 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legislator</m:t>
                                    </m:r>
                                    <m:r>
                                      <m:rPr>
                                        <m:nor/>
                                      </m:rPr>
                                      <a:rPr lang="en-US" b="0" i="0" smtClean="0">
                                        <a:latin typeface="Cambria Math" panose="02040503050406030204" pitchFamily="18" charset="0"/>
                                      </a:rPr>
                                      <m:t> </m:t>
                                    </m:r>
                                    <m:r>
                                      <a:rPr lang="en-US" b="0" i="1" smtClean="0">
                                        <a:latin typeface="Cambria Math" panose="02040503050406030204" pitchFamily="18" charset="0"/>
                                      </a:rPr>
                                      <m:t>𝑗</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abstains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bill</m:t>
                                    </m:r>
                                    <m:r>
                                      <m:rPr>
                                        <m:nor/>
                                      </m:rPr>
                                      <a:rPr lang="en-US" b="0" i="0" smtClean="0">
                                        <a:latin typeface="Cambria Math" panose="02040503050406030204" pitchFamily="18" charset="0"/>
                                      </a:rPr>
                                      <m:t> </m:t>
                                    </m:r>
                                    <m:r>
                                      <a:rPr lang="en-US" b="0" i="1" smtClean="0">
                                        <a:latin typeface="Cambria Math" panose="02040503050406030204" pitchFamily="18" charset="0"/>
                                      </a:rPr>
                                      <m:t>𝑖</m:t>
                                    </m:r>
                                  </m:e>
                                </m:mr>
                              </m:m>
                            </m:e>
                            <m:e>
                              <m:r>
                                <a:rPr lang="en-US" i="1">
                                  <a:latin typeface="Cambria Math" panose="02040503050406030204" pitchFamily="18" charset="0"/>
                                </a:rPr>
                                <m:t>−1 </m:t>
                              </m:r>
                              <m:r>
                                <m:rPr>
                                  <m:nor/>
                                </m:rPr>
                                <a:rPr lang="en-US">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legislator</m:t>
                              </m:r>
                              <m:r>
                                <m:rPr>
                                  <m:nor/>
                                </m:rPr>
                                <a:rPr lang="en-US" b="0" i="0" smtClean="0">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 </m:t>
                              </m:r>
                              <m:r>
                                <m:rPr>
                                  <m:nor/>
                                </m:rPr>
                                <a:rPr lang="en-US" b="0" i="0" smtClean="0">
                                  <a:latin typeface="Cambria Math" panose="02040503050406030204" pitchFamily="18" charset="0"/>
                                </a:rPr>
                                <m:t>votes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bill</m:t>
                              </m:r>
                              <m:r>
                                <m:rPr>
                                  <m:nor/>
                                </m:rPr>
                                <a:rPr lang="en-US" b="0" i="0"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e>
                          </m:eqArr>
                        </m:e>
                      </m:d>
                    </m:oMath>
                  </m:oMathPara>
                </a14:m>
                <a:endParaRPr lang="en-US" dirty="0" smtClean="0"/>
              </a:p>
              <a:p>
                <a:pPr marL="0" indent="0">
                  <a:buNone/>
                </a:pPr>
                <a:endParaRPr lang="en-US" dirty="0"/>
              </a:p>
              <a:p>
                <a:pPr marL="0" indent="0">
                  <a:buNone/>
                </a:pPr>
                <a:r>
                  <a:rPr lang="en-US" dirty="0" smtClean="0"/>
                  <a:t>To use linkage, we must specify a similarity or dissimilarity measure.  To demonstrate the R command </a:t>
                </a:r>
                <a:r>
                  <a:rPr lang="en-US" dirty="0" err="1" smtClean="0">
                    <a:latin typeface="Consolas" panose="020B0609020204030204" pitchFamily="49" charset="0"/>
                    <a:cs typeface="Consolas" panose="020B0609020204030204" pitchFamily="49" charset="0"/>
                  </a:rPr>
                  <a:t>hclust</a:t>
                </a:r>
                <a:r>
                  <a:rPr lang="en-US" dirty="0">
                    <a:latin typeface="Consolas" panose="020B0609020204030204" pitchFamily="49" charset="0"/>
                    <a:cs typeface="Consolas" panose="020B0609020204030204" pitchFamily="49" charset="0"/>
                  </a:rPr>
                  <a:t> </a:t>
                </a:r>
                <a:r>
                  <a:rPr lang="en-US" dirty="0" smtClean="0">
                    <a:cs typeface="Consolas" panose="020B0609020204030204" pitchFamily="49" charset="0"/>
                  </a:rPr>
                  <a:t>we will use Euclidean distance.</a:t>
                </a:r>
              </a:p>
              <a:p>
                <a:pPr marL="0" indent="0">
                  <a:buNone/>
                </a:pPr>
                <a:endParaRPr lang="en-US" dirty="0">
                  <a:cs typeface="Consolas" panose="020B0609020204030204" pitchFamily="49"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𝑙</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e>
                                      </m:d>
                                    </m:e>
                                    <m:sup>
                                      <m:r>
                                        <a:rPr lang="en-US" b="0" i="1" smtClean="0">
                                          <a:latin typeface="Cambria Math" panose="02040503050406030204" pitchFamily="18" charset="0"/>
                                        </a:rPr>
                                        <m:t>2</m:t>
                                      </m:r>
                                    </m:sup>
                                  </m:sSup>
                                </m:e>
                              </m:nary>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e>
                              </m:d>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0" i="1" smtClean="0">
                          <a:latin typeface="Cambria Math" panose="02040503050406030204" pitchFamily="18" charset="0"/>
                        </a:rPr>
                        <m:t> </m:t>
                      </m:r>
                    </m:oMath>
                  </m:oMathPara>
                </a14:m>
                <a:endParaRPr lang="en-US" dirty="0" smtClean="0"/>
              </a:p>
              <a:p>
                <a:pPr marL="0" indent="0">
                  <a:buNone/>
                </a:pPr>
                <a:endParaRPr lang="en-US" dirty="0" smtClean="0"/>
              </a:p>
              <a:p>
                <a:pPr marL="0" indent="0">
                  <a:buNone/>
                </a:pPr>
                <a:r>
                  <a:rPr lang="en-US" dirty="0"/>
                  <a:t>w</a:t>
                </a:r>
                <a:r>
                  <a:rPr lang="en-US" dirty="0" smtClean="0"/>
                  <a:t>here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smtClean="0"/>
                  <a:t> is the number of votes on which </a:t>
                </a:r>
                <a:r>
                  <a:rPr lang="en-US" i="1" dirty="0" smtClean="0"/>
                  <a:t>j</a:t>
                </a:r>
                <a:r>
                  <a:rPr lang="en-US" dirty="0" smtClean="0"/>
                  <a:t> and </a:t>
                </a:r>
                <a:r>
                  <a:rPr lang="en-US" i="1" dirty="0" smtClean="0"/>
                  <a:t>k</a:t>
                </a:r>
                <a:r>
                  <a:rPr lang="en-US" dirty="0" smtClean="0"/>
                  <a:t> disagree and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smtClean="0"/>
                  <a:t> is the number of votes where one of</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smtClean="0"/>
                  <a:t> abstain while the other votes.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38"/>
                </a:stretch>
              </a:blipFill>
            </p:spPr>
            <p:txBody>
              <a:bodyPr/>
              <a:lstStyle/>
              <a:p>
                <a:r>
                  <a:rPr lang="en-US">
                    <a:noFill/>
                  </a:rPr>
                  <a:t> </a:t>
                </a:r>
              </a:p>
            </p:txBody>
          </p:sp>
        </mc:Fallback>
      </mc:AlternateContent>
    </p:spTree>
    <p:extLst>
      <p:ext uri="{BB962C8B-B14F-4D97-AF65-F5344CB8AC3E}">
        <p14:creationId xmlns:p14="http://schemas.microsoft.com/office/powerpoint/2010/main" val="3082974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 in R</a:t>
            </a:r>
            <a:endParaRPr lang="en-US" dirty="0"/>
          </a:p>
        </p:txBody>
      </p:sp>
      <p:sp>
        <p:nvSpPr>
          <p:cNvPr id="3" name="Content Placeholder 2"/>
          <p:cNvSpPr>
            <a:spLocks noGrp="1"/>
          </p:cNvSpPr>
          <p:nvPr>
            <p:ph idx="1"/>
          </p:nvPr>
        </p:nvSpPr>
        <p:spPr/>
        <p:txBody>
          <a:bodyPr>
            <a:normAutofit lnSpcReduction="10000"/>
          </a:bodyPr>
          <a:lstStyle/>
          <a:p>
            <a:r>
              <a:rPr lang="en-US" dirty="0" smtClean="0"/>
              <a:t>We use the Political Science Computational Laboratory as it contains routines to read and process roll call data curated by Keith Poole (voteview.com).  We’ll use the data from the 113</a:t>
            </a:r>
            <a:r>
              <a:rPr lang="en-US" baseline="30000" dirty="0" smtClean="0"/>
              <a:t>th</a:t>
            </a:r>
            <a:r>
              <a:rPr lang="en-US" dirty="0" smtClean="0"/>
              <a:t> House of Representatives.</a:t>
            </a:r>
          </a:p>
          <a:p>
            <a:endParaRPr lang="en-US" dirty="0"/>
          </a:p>
          <a:p>
            <a:r>
              <a:rPr lang="en-US" dirty="0" smtClean="0"/>
              <a:t>Roll call data has a standard coding:  1,2,3=yes, 4,5,6=no, 7,8,9 = missing, 0 = not in the legislature.</a:t>
            </a:r>
          </a:p>
          <a:p>
            <a:endParaRPr lang="en-US" dirty="0"/>
          </a:p>
          <a:p>
            <a:r>
              <a:rPr lang="en-US" dirty="0" smtClean="0"/>
              <a:t>We amend the coding mapping {1,2,3} to 1, {4,5,6} to -1, and {0,7,8,9} to zero. </a:t>
            </a:r>
            <a:endParaRPr lang="en-US" dirty="0"/>
          </a:p>
        </p:txBody>
      </p:sp>
    </p:spTree>
    <p:extLst>
      <p:ext uri="{BB962C8B-B14F-4D97-AF65-F5344CB8AC3E}">
        <p14:creationId xmlns:p14="http://schemas.microsoft.com/office/powerpoint/2010/main" val="1686334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Introductory throat clearing</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smtClean="0"/>
              <a:t>Caveat:  </a:t>
            </a:r>
            <a:r>
              <a:rPr lang="en-US" dirty="0" smtClean="0"/>
              <a:t>I’m a mathematician….</a:t>
            </a:r>
          </a:p>
          <a:p>
            <a:pPr marL="0" indent="0">
              <a:buNone/>
            </a:pPr>
            <a:endParaRPr lang="en-US" dirty="0"/>
          </a:p>
          <a:p>
            <a:pPr marL="0" indent="0">
              <a:buNone/>
            </a:pPr>
            <a:r>
              <a:rPr lang="en-US" b="1" dirty="0" smtClean="0"/>
              <a:t>Slides (PPT/PDF):  </a:t>
            </a:r>
            <a:r>
              <a:rPr lang="en-US" dirty="0" smtClean="0"/>
              <a:t>Most of the slides have some annotation in the “notes” section.  These provide some context and elaboration.</a:t>
            </a:r>
          </a:p>
          <a:p>
            <a:pPr marL="0" indent="0">
              <a:buNone/>
            </a:pPr>
            <a:endParaRPr lang="en-US" dirty="0"/>
          </a:p>
          <a:p>
            <a:pPr marL="0" indent="0">
              <a:buNone/>
            </a:pPr>
            <a:r>
              <a:rPr lang="en-US" b="1" dirty="0" smtClean="0"/>
              <a:t>Notes:</a:t>
            </a:r>
            <a:r>
              <a:rPr lang="en-US" dirty="0" smtClean="0"/>
              <a:t>  The notes are taken from drafts of a forthcoming book (</a:t>
            </a:r>
            <a:r>
              <a:rPr lang="en-US" i="1" dirty="0" smtClean="0"/>
              <a:t>Basic Mathematical Methods in the Analysis of Complex Systems</a:t>
            </a:r>
            <a:r>
              <a:rPr lang="en-US" dirty="0" smtClean="0"/>
              <a:t>, with G. Leibon and D. Rockmore).  You are the prime audience for such a book – any feedback is welcome!</a:t>
            </a:r>
          </a:p>
          <a:p>
            <a:pPr marL="0" indent="0">
              <a:buNone/>
            </a:pPr>
            <a:endParaRPr lang="en-US" dirty="0" smtClean="0"/>
          </a:p>
          <a:p>
            <a:pPr marL="0" indent="0">
              <a:buNone/>
            </a:pPr>
            <a:r>
              <a:rPr lang="en-US" b="1" dirty="0" smtClean="0"/>
              <a:t>R: </a:t>
            </a:r>
            <a:r>
              <a:rPr lang="en-US" dirty="0" smtClean="0"/>
              <a:t>All of the R code is available both as standalone scripts (via the website) as well as in the </a:t>
            </a:r>
            <a:r>
              <a:rPr lang="en-US" dirty="0" err="1" smtClean="0"/>
              <a:t>powerpoint</a:t>
            </a:r>
            <a:r>
              <a:rPr lang="en-US" dirty="0" smtClean="0"/>
              <a:t> in slides and in the notes.  The code is written as simply as I could for clarity so in parts it can certainly be optimized. </a:t>
            </a:r>
          </a:p>
          <a:p>
            <a:pPr marL="0" indent="0">
              <a:buNone/>
            </a:pPr>
            <a:endParaRPr lang="en-US" b="1" dirty="0"/>
          </a:p>
          <a:p>
            <a:pPr marL="0" indent="0">
              <a:buNone/>
            </a:pPr>
            <a:r>
              <a:rPr lang="en-US" b="1" dirty="0" smtClean="0"/>
              <a:t>Questions: </a:t>
            </a:r>
            <a:r>
              <a:rPr lang="en-US" dirty="0" smtClean="0"/>
              <a:t> You are welcome and encouraged to ask questions throughout.  Due do some unforeseen circumstances, I won’t be around for the rest of the conference.  So, if questions come up later, feel free to drop me a line at scott.pauls@dartmouth.edu</a:t>
            </a:r>
            <a:endParaRPr lang="en-US" b="1"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763188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latin typeface="Consolas" panose="020B0609020204030204" pitchFamily="49" charset="0"/>
                <a:cs typeface="Consolas" panose="020B0609020204030204" pitchFamily="49" charset="0"/>
              </a:rPr>
              <a:t>#Load the Political Science Computational Laboratory library</a:t>
            </a:r>
          </a:p>
          <a:p>
            <a:pPr marL="0" indent="0">
              <a:buNone/>
            </a:pPr>
            <a:r>
              <a:rPr lang="en-US" dirty="0">
                <a:latin typeface="Consolas" panose="020B0609020204030204" pitchFamily="49" charset="0"/>
                <a:cs typeface="Consolas" panose="020B0609020204030204" pitchFamily="49" charset="0"/>
              </a:rPr>
              <a:t>library("</a:t>
            </a:r>
            <a:r>
              <a:rPr lang="en-US" dirty="0" err="1">
                <a:latin typeface="Consolas" panose="020B0609020204030204" pitchFamily="49" charset="0"/>
                <a:cs typeface="Consolas" panose="020B0609020204030204" pitchFamily="49" charset="0"/>
              </a:rPr>
              <a:t>pscl</a:t>
            </a:r>
            <a:r>
              <a:rPr lang="en-US" dirty="0">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#Read in roll call data (using </a:t>
            </a:r>
            <a:r>
              <a:rPr lang="en-US" dirty="0" err="1">
                <a:latin typeface="Consolas" panose="020B0609020204030204" pitchFamily="49" charset="0"/>
                <a:cs typeface="Consolas" panose="020B0609020204030204" pitchFamily="49" charset="0"/>
              </a:rPr>
              <a:t>readKH</a:t>
            </a:r>
            <a:r>
              <a:rPr lang="en-US" dirty="0">
                <a:latin typeface="Consolas" panose="020B0609020204030204" pitchFamily="49" charset="0"/>
                <a:cs typeface="Consolas" panose="020B0609020204030204" pitchFamily="49" charset="0"/>
              </a:rPr>
              <a:t> from </a:t>
            </a:r>
            <a:r>
              <a:rPr lang="en-US" dirty="0" err="1">
                <a:latin typeface="Consolas" panose="020B0609020204030204" pitchFamily="49" charset="0"/>
                <a:cs typeface="Consolas" panose="020B0609020204030204" pitchFamily="49" charset="0"/>
              </a:rPr>
              <a:t>pscl</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h113&lt;-</a:t>
            </a:r>
            <a:r>
              <a:rPr lang="en-US" dirty="0" err="1">
                <a:latin typeface="Consolas" panose="020B0609020204030204" pitchFamily="49" charset="0"/>
                <a:cs typeface="Consolas" panose="020B0609020204030204" pitchFamily="49" charset="0"/>
              </a:rPr>
              <a:t>readKH</a:t>
            </a:r>
            <a:r>
              <a:rPr lang="en-US" dirty="0">
                <a:latin typeface="Consolas" panose="020B0609020204030204" pitchFamily="49" charset="0"/>
                <a:cs typeface="Consolas" panose="020B0609020204030204" pitchFamily="49" charset="0"/>
              </a:rPr>
              <a:t>("hou113kh.ord",dtl=</a:t>
            </a:r>
            <a:r>
              <a:rPr lang="en-US" dirty="0" err="1">
                <a:latin typeface="Consolas" panose="020B0609020204030204" pitchFamily="49" charset="0"/>
                <a:cs typeface="Consolas" panose="020B0609020204030204" pitchFamily="49" charset="0"/>
              </a:rPr>
              <a:t>NULL,yea</a:t>
            </a:r>
            <a:r>
              <a:rPr lang="en-US" dirty="0">
                <a:latin typeface="Consolas" panose="020B0609020204030204" pitchFamily="49" charset="0"/>
                <a:cs typeface="Consolas" panose="020B0609020204030204" pitchFamily="49" charset="0"/>
              </a:rPr>
              <a:t>=c(1,2,3),nay=c(4,5,6),missing=c(7,8,9),</a:t>
            </a:r>
            <a:r>
              <a:rPr lang="en-US" dirty="0" err="1">
                <a:latin typeface="Consolas" panose="020B0609020204030204" pitchFamily="49" charset="0"/>
                <a:cs typeface="Consolas" panose="020B0609020204030204" pitchFamily="49" charset="0"/>
              </a:rPr>
              <a:t>notInLegis</a:t>
            </a:r>
            <a:r>
              <a:rPr lang="en-US" dirty="0">
                <a:latin typeface="Consolas" panose="020B0609020204030204" pitchFamily="49" charset="0"/>
                <a:cs typeface="Consolas" panose="020B0609020204030204" pitchFamily="49" charset="0"/>
              </a:rPr>
              <a:t>=0,desc="113th House of </a:t>
            </a:r>
            <a:r>
              <a:rPr lang="en-US" dirty="0" err="1">
                <a:latin typeface="Consolas" panose="020B0609020204030204" pitchFamily="49" charset="0"/>
                <a:cs typeface="Consolas" panose="020B0609020204030204" pitchFamily="49" charset="0"/>
              </a:rPr>
              <a:t>Representatives",debug</a:t>
            </a:r>
            <a:r>
              <a:rPr lang="en-US" dirty="0">
                <a:latin typeface="Consolas" panose="020B0609020204030204" pitchFamily="49" charset="0"/>
                <a:cs typeface="Consolas" panose="020B0609020204030204" pitchFamily="49" charset="0"/>
              </a:rPr>
              <a:t>=FALSE)</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#Extract the matrix of votes</a:t>
            </a:r>
          </a:p>
          <a:p>
            <a:pPr marL="0" indent="0">
              <a:buNone/>
            </a:pPr>
            <a:r>
              <a:rPr lang="en-US" dirty="0">
                <a:latin typeface="Consolas" panose="020B0609020204030204" pitchFamily="49" charset="0"/>
                <a:cs typeface="Consolas" panose="020B0609020204030204" pitchFamily="49" charset="0"/>
              </a:rPr>
              <a:t>votes&lt;-</a:t>
            </a:r>
            <a:r>
              <a:rPr lang="en-US" dirty="0" err="1">
                <a:latin typeface="Consolas" panose="020B0609020204030204" pitchFamily="49" charset="0"/>
                <a:cs typeface="Consolas" panose="020B0609020204030204" pitchFamily="49" charset="0"/>
              </a:rPr>
              <a:t>as.matrix</a:t>
            </a:r>
            <a:r>
              <a:rPr lang="en-US" dirty="0">
                <a:latin typeface="Consolas" panose="020B0609020204030204" pitchFamily="49" charset="0"/>
                <a:cs typeface="Consolas" panose="020B0609020204030204" pitchFamily="49" charset="0"/>
              </a:rPr>
              <a:t>(h113$votes)</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#Edit the vote categories to {-1,0,1}</a:t>
            </a:r>
          </a:p>
          <a:p>
            <a:pPr marL="0" indent="0">
              <a:buNone/>
            </a:pPr>
            <a:r>
              <a:rPr lang="fr-FR" dirty="0">
                <a:latin typeface="Consolas" panose="020B0609020204030204" pitchFamily="49" charset="0"/>
                <a:cs typeface="Consolas" panose="020B0609020204030204" pitchFamily="49" charset="0"/>
              </a:rPr>
              <a:t>votes0=votes</a:t>
            </a:r>
          </a:p>
          <a:p>
            <a:pPr marL="0" indent="0">
              <a:buNone/>
            </a:pPr>
            <a:r>
              <a:rPr lang="fr-FR" dirty="0">
                <a:latin typeface="Consolas" panose="020B0609020204030204" pitchFamily="49" charset="0"/>
                <a:cs typeface="Consolas" panose="020B0609020204030204" pitchFamily="49" charset="0"/>
              </a:rPr>
              <a:t>votes0[votes0==9]=0</a:t>
            </a:r>
          </a:p>
          <a:p>
            <a:pPr marL="0" indent="0">
              <a:buNone/>
            </a:pPr>
            <a:r>
              <a:rPr lang="fr-FR" dirty="0">
                <a:latin typeface="Consolas" panose="020B0609020204030204" pitchFamily="49" charset="0"/>
                <a:cs typeface="Consolas" panose="020B0609020204030204" pitchFamily="49" charset="0"/>
              </a:rPr>
              <a:t>votes0[votes0==0]=0</a:t>
            </a:r>
          </a:p>
          <a:p>
            <a:pPr marL="0" indent="0">
              <a:buNone/>
            </a:pPr>
            <a:r>
              <a:rPr lang="fr-FR" dirty="0">
                <a:latin typeface="Consolas" panose="020B0609020204030204" pitchFamily="49" charset="0"/>
                <a:cs typeface="Consolas" panose="020B0609020204030204" pitchFamily="49" charset="0"/>
              </a:rPr>
              <a:t>votes0[votes0==6]=-1</a:t>
            </a:r>
          </a:p>
          <a:p>
            <a:pPr marL="0" indent="0">
              <a:buNone/>
            </a:pPr>
            <a:endParaRPr lang="en-US" dirty="0"/>
          </a:p>
        </p:txBody>
      </p:sp>
    </p:spTree>
    <p:extLst>
      <p:ext uri="{BB962C8B-B14F-4D97-AF65-F5344CB8AC3E}">
        <p14:creationId xmlns:p14="http://schemas.microsoft.com/office/powerpoint/2010/main" val="3465905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Linkage in R</a:t>
            </a:r>
            <a:endParaRPr lang="en-US" dirty="0"/>
          </a:p>
        </p:txBody>
      </p:sp>
      <p:sp>
        <p:nvSpPr>
          <p:cNvPr id="3" name="Content Placeholder 2"/>
          <p:cNvSpPr>
            <a:spLocks noGrp="1"/>
          </p:cNvSpPr>
          <p:nvPr>
            <p:ph idx="1"/>
          </p:nvPr>
        </p:nvSpPr>
        <p:spPr/>
        <p:txBody>
          <a:bodyPr>
            <a:normAutofit/>
          </a:bodyPr>
          <a:lstStyle/>
          <a:p>
            <a:r>
              <a:rPr lang="en-US" dirty="0" smtClean="0">
                <a:latin typeface="+mj-lt"/>
                <a:cs typeface="Consolas" panose="020B0609020204030204" pitchFamily="49" charset="0"/>
              </a:rPr>
              <a:t>For our demonstration, we compute the Euclidean distance between the voting profiles of the legislators.</a:t>
            </a:r>
          </a:p>
          <a:p>
            <a:endParaRPr lang="en-US" dirty="0">
              <a:latin typeface="+mj-lt"/>
              <a:cs typeface="Consolas" panose="020B0609020204030204" pitchFamily="49" charset="0"/>
            </a:endParaRPr>
          </a:p>
          <a:p>
            <a:r>
              <a:rPr lang="en-US" dirty="0" smtClean="0">
                <a:latin typeface="+mj-lt"/>
                <a:cs typeface="Consolas" panose="020B0609020204030204" pitchFamily="49" charset="0"/>
              </a:rPr>
              <a:t>We then use complete linkage on the resulting distances.</a:t>
            </a:r>
          </a:p>
          <a:p>
            <a:endParaRPr lang="en-US" dirty="0">
              <a:latin typeface="+mj-lt"/>
              <a:cs typeface="Consolas" panose="020B0609020204030204" pitchFamily="49" charset="0"/>
            </a:endParaRPr>
          </a:p>
          <a:p>
            <a:r>
              <a:rPr lang="en-US" dirty="0" smtClean="0">
                <a:latin typeface="+mj-lt"/>
                <a:cs typeface="Consolas" panose="020B0609020204030204" pitchFamily="49" charset="0"/>
              </a:rPr>
              <a:t>We plot the </a:t>
            </a:r>
            <a:r>
              <a:rPr lang="en-US" dirty="0" err="1" smtClean="0">
                <a:latin typeface="+mj-lt"/>
                <a:cs typeface="Consolas" panose="020B0609020204030204" pitchFamily="49" charset="0"/>
              </a:rPr>
              <a:t>dendrogram</a:t>
            </a:r>
            <a:r>
              <a:rPr lang="en-US" dirty="0" smtClean="0">
                <a:latin typeface="+mj-lt"/>
                <a:cs typeface="Consolas" panose="020B0609020204030204" pitchFamily="49" charset="0"/>
              </a:rPr>
              <a:t> to help us examine the results.</a:t>
            </a:r>
            <a:endParaRPr lang="en-US" dirty="0">
              <a:latin typeface="+mj-lt"/>
              <a:cs typeface="Consolas" panose="020B0609020204030204" pitchFamily="49" charset="0"/>
            </a:endParaRPr>
          </a:p>
        </p:txBody>
      </p:sp>
    </p:spTree>
    <p:extLst>
      <p:ext uri="{BB962C8B-B14F-4D97-AF65-F5344CB8AC3E}">
        <p14:creationId xmlns:p14="http://schemas.microsoft.com/office/powerpoint/2010/main" val="2475012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Consolas" panose="020B0609020204030204" pitchFamily="49" charset="0"/>
                <a:cs typeface="Consolas" panose="020B0609020204030204" pitchFamily="49" charset="0"/>
              </a:rPr>
              <a:t>#Compute the distances between the vote vectors</a:t>
            </a:r>
          </a:p>
          <a:p>
            <a:pPr marL="0" indent="0">
              <a:buNone/>
            </a:pPr>
            <a:r>
              <a:rPr lang="en-US" dirty="0">
                <a:latin typeface="Consolas" panose="020B0609020204030204" pitchFamily="49" charset="0"/>
                <a:cs typeface="Consolas" panose="020B0609020204030204" pitchFamily="49" charset="0"/>
              </a:rPr>
              <a:t>d&lt;-</a:t>
            </a:r>
            <a:r>
              <a:rPr lang="en-US" dirty="0" err="1">
                <a:latin typeface="Consolas" panose="020B0609020204030204" pitchFamily="49" charset="0"/>
                <a:cs typeface="Consolas" panose="020B0609020204030204" pitchFamily="49" charset="0"/>
              </a:rPr>
              <a:t>dist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na.omit</a:t>
            </a:r>
            <a:r>
              <a:rPr lang="en-US" dirty="0">
                <a:latin typeface="Consolas" panose="020B0609020204030204" pitchFamily="49" charset="0"/>
                <a:cs typeface="Consolas" panose="020B0609020204030204" pitchFamily="49" charset="0"/>
              </a:rPr>
              <a:t>(votes0))</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#Perform complete linkage</a:t>
            </a:r>
          </a:p>
          <a:p>
            <a:pPr marL="0" indent="0">
              <a:buNone/>
            </a:pPr>
            <a:r>
              <a:rPr lang="en-US" dirty="0">
                <a:latin typeface="Consolas" panose="020B0609020204030204" pitchFamily="49" charset="0"/>
                <a:cs typeface="Consolas" panose="020B0609020204030204" pitchFamily="49" charset="0"/>
              </a:rPr>
              <a:t>linkage&lt;-</a:t>
            </a:r>
            <a:r>
              <a:rPr lang="en-US" dirty="0" err="1">
                <a:latin typeface="Consolas" panose="020B0609020204030204" pitchFamily="49" charset="0"/>
                <a:cs typeface="Consolas" panose="020B0609020204030204" pitchFamily="49" charset="0"/>
              </a:rPr>
              <a:t>hclust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d,method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complete",members</a:t>
            </a:r>
            <a:r>
              <a:rPr lang="en-US" dirty="0">
                <a:latin typeface="Consolas" panose="020B0609020204030204" pitchFamily="49" charset="0"/>
                <a:cs typeface="Consolas" panose="020B0609020204030204" pitchFamily="49" charset="0"/>
              </a:rPr>
              <a:t> =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#Plot the </a:t>
            </a:r>
            <a:r>
              <a:rPr lang="en-US" dirty="0" err="1">
                <a:latin typeface="Consolas" panose="020B0609020204030204" pitchFamily="49" charset="0"/>
                <a:cs typeface="Consolas" panose="020B0609020204030204" pitchFamily="49" charset="0"/>
              </a:rPr>
              <a:t>dendrogram</a:t>
            </a:r>
            <a:r>
              <a:rPr lang="en-US" dirty="0">
                <a:latin typeface="Consolas" panose="020B0609020204030204" pitchFamily="49" charset="0"/>
                <a:cs typeface="Consolas" panose="020B0609020204030204" pitchFamily="49" charset="0"/>
              </a:rPr>
              <a:t> derived from linkage</a:t>
            </a:r>
          </a:p>
          <a:p>
            <a:pPr marL="0" indent="0">
              <a:buNone/>
            </a:pPr>
            <a:r>
              <a:rPr lang="en-US" dirty="0">
                <a:latin typeface="Consolas" panose="020B0609020204030204" pitchFamily="49" charset="0"/>
                <a:cs typeface="Consolas" panose="020B0609020204030204" pitchFamily="49" charset="0"/>
              </a:rPr>
              <a:t>plot(linkage, labels = NULL, hang = 0.1, check = </a:t>
            </a:r>
            <a:r>
              <a:rPr lang="en-US" dirty="0" err="1">
                <a:latin typeface="Consolas" panose="020B0609020204030204" pitchFamily="49" charset="0"/>
                <a:cs typeface="Consolas" panose="020B0609020204030204" pitchFamily="49" charset="0"/>
              </a:rPr>
              <a:t>TRUE,axes</a:t>
            </a:r>
            <a:r>
              <a:rPr lang="en-US" dirty="0">
                <a:latin typeface="Consolas" panose="020B0609020204030204" pitchFamily="49" charset="0"/>
                <a:cs typeface="Consolas" panose="020B0609020204030204" pitchFamily="49" charset="0"/>
              </a:rPr>
              <a:t> = TRUE, </a:t>
            </a:r>
            <a:r>
              <a:rPr lang="en-US" dirty="0" err="1">
                <a:latin typeface="Consolas" panose="020B0609020204030204" pitchFamily="49" charset="0"/>
                <a:cs typeface="Consolas" panose="020B0609020204030204" pitchFamily="49" charset="0"/>
              </a:rPr>
              <a:t>frame.plot</a:t>
            </a:r>
            <a:r>
              <a:rPr lang="en-US" dirty="0">
                <a:latin typeface="Consolas" panose="020B0609020204030204" pitchFamily="49" charset="0"/>
                <a:cs typeface="Consolas" panose="020B0609020204030204" pitchFamily="49" charset="0"/>
              </a:rPr>
              <a:t> = FALSE, </a:t>
            </a:r>
            <a:r>
              <a:rPr lang="en-US" dirty="0" err="1">
                <a:latin typeface="Consolas" panose="020B0609020204030204" pitchFamily="49" charset="0"/>
                <a:cs typeface="Consolas" panose="020B0609020204030204" pitchFamily="49" charset="0"/>
              </a:rPr>
              <a:t>ann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TRUE,main</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Dendrogram</a:t>
            </a:r>
            <a:r>
              <a:rPr lang="en-US" dirty="0">
                <a:latin typeface="Consolas" panose="020B0609020204030204" pitchFamily="49" charset="0"/>
                <a:cs typeface="Consolas" panose="020B0609020204030204" pitchFamily="49" charset="0"/>
              </a:rPr>
              <a:t> for 113th </a:t>
            </a:r>
            <a:r>
              <a:rPr lang="en-US" dirty="0" err="1">
                <a:latin typeface="Consolas" panose="020B0609020204030204" pitchFamily="49" charset="0"/>
                <a:cs typeface="Consolas" panose="020B0609020204030204" pitchFamily="49" charset="0"/>
              </a:rPr>
              <a:t>House",sub</a:t>
            </a:r>
            <a:r>
              <a:rPr lang="en-US" dirty="0">
                <a:latin typeface="Consolas" panose="020B0609020204030204" pitchFamily="49" charset="0"/>
                <a:cs typeface="Consolas" panose="020B0609020204030204" pitchFamily="49" charset="0"/>
              </a:rPr>
              <a:t> = NULL, </a:t>
            </a:r>
            <a:r>
              <a:rPr lang="en-US" dirty="0" err="1">
                <a:latin typeface="Consolas" panose="020B0609020204030204" pitchFamily="49" charset="0"/>
                <a:cs typeface="Consolas" panose="020B0609020204030204" pitchFamily="49" charset="0"/>
              </a:rPr>
              <a:t>xlab</a:t>
            </a:r>
            <a:r>
              <a:rPr lang="en-US" dirty="0">
                <a:latin typeface="Consolas" panose="020B0609020204030204" pitchFamily="49" charset="0"/>
                <a:cs typeface="Consolas" panose="020B0609020204030204" pitchFamily="49" charset="0"/>
              </a:rPr>
              <a:t> = "Representative", </a:t>
            </a:r>
            <a:r>
              <a:rPr lang="en-US" dirty="0" err="1">
                <a:latin typeface="Consolas" panose="020B0609020204030204" pitchFamily="49" charset="0"/>
                <a:cs typeface="Consolas" panose="020B0609020204030204" pitchFamily="49" charset="0"/>
              </a:rPr>
              <a:t>ylab</a:t>
            </a:r>
            <a:r>
              <a:rPr lang="en-US" dirty="0">
                <a:latin typeface="Consolas" panose="020B0609020204030204" pitchFamily="49" charset="0"/>
                <a:cs typeface="Consolas" panose="020B0609020204030204" pitchFamily="49" charset="0"/>
              </a:rPr>
              <a:t> = "Height")</a:t>
            </a:r>
          </a:p>
          <a:p>
            <a:pPr marL="0" indent="0">
              <a:buNone/>
            </a:pPr>
            <a:endParaRPr lang="en-US" dirty="0"/>
          </a:p>
        </p:txBody>
      </p:sp>
    </p:spTree>
    <p:extLst>
      <p:ext uri="{BB962C8B-B14F-4D97-AF65-F5344CB8AC3E}">
        <p14:creationId xmlns:p14="http://schemas.microsoft.com/office/powerpoint/2010/main" val="39800120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38059" y="1549811"/>
            <a:ext cx="11915882" cy="5170443"/>
          </a:xfrm>
          <a:prstGeom prst="rect">
            <a:avLst/>
          </a:prstGeom>
        </p:spPr>
      </p:pic>
      <p:sp>
        <p:nvSpPr>
          <p:cNvPr id="6" name="Rectangle 5"/>
          <p:cNvSpPr/>
          <p:nvPr/>
        </p:nvSpPr>
        <p:spPr>
          <a:xfrm>
            <a:off x="974035" y="3130826"/>
            <a:ext cx="5625548" cy="2643809"/>
          </a:xfrm>
          <a:prstGeom prst="rect">
            <a:avLst/>
          </a:prstGeom>
          <a:solidFill>
            <a:srgbClr val="C0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Complete Linkage:</a:t>
            </a:r>
            <a:br>
              <a:rPr lang="en-US" dirty="0" smtClean="0"/>
            </a:br>
            <a:r>
              <a:rPr lang="en-US" dirty="0" smtClean="0"/>
              <a:t>113</a:t>
            </a:r>
            <a:r>
              <a:rPr lang="en-US" baseline="30000" dirty="0" smtClean="0"/>
              <a:t>th</a:t>
            </a:r>
            <a:r>
              <a:rPr lang="en-US" dirty="0" smtClean="0"/>
              <a:t> House of Representatives</a:t>
            </a:r>
            <a:endParaRPr lang="en-US" dirty="0"/>
          </a:p>
        </p:txBody>
      </p:sp>
      <p:sp>
        <p:nvSpPr>
          <p:cNvPr id="5" name="Rectangle 4"/>
          <p:cNvSpPr/>
          <p:nvPr/>
        </p:nvSpPr>
        <p:spPr>
          <a:xfrm>
            <a:off x="5327374" y="6182139"/>
            <a:ext cx="1908313" cy="596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66452" y="3130826"/>
            <a:ext cx="4954988" cy="264380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0842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113</a:t>
            </a:r>
            <a:r>
              <a:rPr lang="en-US" baseline="30000" dirty="0" smtClean="0"/>
              <a:t>th</a:t>
            </a:r>
            <a:r>
              <a:rPr lang="en-US" dirty="0" smtClean="0"/>
              <a:t> House of Representatives</a:t>
            </a:r>
            <a:endParaRPr lang="en-US" dirty="0"/>
          </a:p>
        </p:txBody>
      </p:sp>
      <p:sp>
        <p:nvSpPr>
          <p:cNvPr id="3" name="Content Placeholder 2"/>
          <p:cNvSpPr>
            <a:spLocks noGrp="1"/>
          </p:cNvSpPr>
          <p:nvPr>
            <p:ph idx="1"/>
          </p:nvPr>
        </p:nvSpPr>
        <p:spPr/>
        <p:txBody>
          <a:bodyPr>
            <a:normAutofit/>
          </a:bodyPr>
          <a:lstStyle/>
          <a:p>
            <a:pPr marL="0" indent="0">
              <a:buNone/>
            </a:pPr>
            <a:r>
              <a:rPr lang="en-US" dirty="0"/>
              <a:t>L</a:t>
            </a:r>
            <a:r>
              <a:rPr lang="en-US" dirty="0" smtClean="0"/>
              <a:t>inkage separates the House coarsely by party, but not perfectly.  However, we can easily explain the misclassifications.</a:t>
            </a:r>
          </a:p>
          <a:p>
            <a:pPr marL="0" indent="0">
              <a:buNone/>
            </a:pPr>
            <a:endParaRPr lang="en-US" dirty="0"/>
          </a:p>
          <a:p>
            <a:pPr marL="0" indent="0">
              <a:buNone/>
            </a:pPr>
            <a:r>
              <a:rPr lang="en-US" dirty="0" smtClean="0"/>
              <a:t>Speaker of the House Boehner (R OH-8), who votes very differently than his party for procedural reasons, is classified with the main Democratic cluster.  Reps. Brat and Emerson are similarly classified, but for a different reason – they only voted on a small number of votes.</a:t>
            </a:r>
          </a:p>
          <a:p>
            <a:pPr marL="0" indent="0">
              <a:buNone/>
            </a:pPr>
            <a:endParaRPr lang="en-US" dirty="0"/>
          </a:p>
        </p:txBody>
      </p:sp>
    </p:spTree>
    <p:extLst>
      <p:ext uri="{BB962C8B-B14F-4D97-AF65-F5344CB8AC3E}">
        <p14:creationId xmlns:p14="http://schemas.microsoft.com/office/powerpoint/2010/main" val="41898640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Linkage: </a:t>
            </a:r>
            <a:br>
              <a:rPr lang="en-US" dirty="0" smtClean="0"/>
            </a:br>
            <a:r>
              <a:rPr lang="en-US" dirty="0" smtClean="0"/>
              <a:t>observations and considerations</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Linkage uses only (dis)similarity data – the Euclidean distance in our example – not network data.</a:t>
            </a:r>
          </a:p>
          <a:p>
            <a:pPr marL="514350" indent="-514350">
              <a:buFont typeface="+mj-lt"/>
              <a:buAutoNum type="arabicPeriod"/>
            </a:pPr>
            <a:endParaRPr lang="en-US" dirty="0"/>
          </a:p>
          <a:p>
            <a:pPr marL="514350" indent="-514350">
              <a:buFont typeface="+mj-lt"/>
              <a:buAutoNum type="arabicPeriod"/>
            </a:pPr>
            <a:r>
              <a:rPr lang="en-US" dirty="0" smtClean="0"/>
              <a:t>Results are (usually) highly dependent on the (dis)similarity we choose.</a:t>
            </a:r>
          </a:p>
          <a:p>
            <a:pPr marL="514350" indent="-514350">
              <a:buFont typeface="+mj-lt"/>
              <a:buAutoNum type="arabicPeriod"/>
            </a:pPr>
            <a:endParaRPr lang="en-US" dirty="0"/>
          </a:p>
          <a:p>
            <a:pPr marL="514350" indent="-514350">
              <a:buFont typeface="+mj-lt"/>
              <a:buAutoNum type="arabicPeriod"/>
            </a:pPr>
            <a:r>
              <a:rPr lang="en-US" dirty="0" smtClean="0"/>
              <a:t>One of the nice properties of linkage is that we get lots of different </a:t>
            </a:r>
            <a:r>
              <a:rPr lang="en-US" dirty="0" err="1" smtClean="0"/>
              <a:t>clusterings</a:t>
            </a:r>
            <a:r>
              <a:rPr lang="en-US" dirty="0" smtClean="0"/>
              <a:t> at once, by picking different thresholds in the </a:t>
            </a:r>
            <a:r>
              <a:rPr lang="en-US" dirty="0" err="1" smtClean="0"/>
              <a:t>dendrogram</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Linkage works well with communities whose members are tightly grouped and with relatively large distances between communities.</a:t>
            </a:r>
            <a:endParaRPr lang="en-US" dirty="0"/>
          </a:p>
        </p:txBody>
      </p:sp>
    </p:spTree>
    <p:extLst>
      <p:ext uri="{BB962C8B-B14F-4D97-AF65-F5344CB8AC3E}">
        <p14:creationId xmlns:p14="http://schemas.microsoft.com/office/powerpoint/2010/main" val="530422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Representative clustering</a:t>
            </a:r>
            <a:endParaRPr lang="en-US" dirty="0"/>
          </a:p>
        </p:txBody>
      </p:sp>
      <p:sp>
        <p:nvSpPr>
          <p:cNvPr id="3" name="Content Placeholder 2"/>
          <p:cNvSpPr>
            <a:spLocks noGrp="1"/>
          </p:cNvSpPr>
          <p:nvPr>
            <p:ph idx="1"/>
          </p:nvPr>
        </p:nvSpPr>
        <p:spPr/>
        <p:txBody>
          <a:bodyPr/>
          <a:lstStyle/>
          <a:p>
            <a:pPr marL="0" indent="0">
              <a:buNone/>
            </a:pPr>
            <a:r>
              <a:rPr lang="en-US" dirty="0" smtClean="0"/>
              <a:t>In thinking about </a:t>
            </a:r>
            <a:r>
              <a:rPr lang="en-US" i="1" dirty="0" smtClean="0"/>
              <a:t>why</a:t>
            </a:r>
            <a:r>
              <a:rPr lang="en-US" dirty="0" smtClean="0"/>
              <a:t> we might want to find communities in networks, we discussed the idea of using representatives from each community as a form of dimension reduction for our system.</a:t>
            </a:r>
          </a:p>
          <a:p>
            <a:pPr marL="0" indent="0">
              <a:buNone/>
            </a:pPr>
            <a:endParaRPr lang="en-US" dirty="0"/>
          </a:p>
          <a:p>
            <a:pPr marL="0" indent="0">
              <a:buNone/>
            </a:pPr>
            <a:r>
              <a:rPr lang="en-US" dirty="0" smtClean="0"/>
              <a:t>One category of community detection techniques take this idea as primary motivation for an algorithm.  </a:t>
            </a:r>
            <a:endParaRPr lang="en-US" dirty="0"/>
          </a:p>
        </p:txBody>
      </p:sp>
    </p:spTree>
    <p:extLst>
      <p:ext uri="{BB962C8B-B14F-4D97-AF65-F5344CB8AC3E}">
        <p14:creationId xmlns:p14="http://schemas.microsoft.com/office/powerpoint/2010/main" val="8339651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04536"/>
            <a:ext cx="5871831" cy="6653463"/>
          </a:xfrm>
        </p:spPr>
        <p:txBody>
          <a:bodyPr>
            <a:normAutofit fontScale="77500" lnSpcReduction="20000"/>
          </a:bodyPr>
          <a:lstStyle/>
          <a:p>
            <a:pPr marL="0" indent="0">
              <a:buNone/>
            </a:pPr>
            <a:r>
              <a:rPr lang="en-US" dirty="0" smtClean="0"/>
              <a:t>The basic idea is to find the stars in the figure to the right – representative objects which summarize the cluster of nodes associated to them.  </a:t>
            </a:r>
          </a:p>
          <a:p>
            <a:pPr marL="0" indent="0">
              <a:buNone/>
            </a:pPr>
            <a:endParaRPr lang="en-US" dirty="0"/>
          </a:p>
          <a:p>
            <a:pPr marL="0" indent="0">
              <a:buNone/>
            </a:pPr>
            <a:r>
              <a:rPr lang="en-US" dirty="0" smtClean="0"/>
              <a:t>The k-means algorithm is probably the most popular algorithm of this type.  The idea is simple:</a:t>
            </a:r>
          </a:p>
          <a:p>
            <a:pPr marL="514350" indent="-514350">
              <a:buAutoNum type="arabicPeriod"/>
            </a:pPr>
            <a:r>
              <a:rPr lang="en-US" dirty="0" smtClean="0"/>
              <a:t>We assume that we’ve defined nodes as points in a high dimensional space.</a:t>
            </a:r>
          </a:p>
          <a:p>
            <a:pPr marL="514350" indent="-514350">
              <a:buAutoNum type="arabicPeriod"/>
            </a:pPr>
            <a:r>
              <a:rPr lang="en-US" dirty="0" smtClean="0"/>
              <a:t>Start with a set of </a:t>
            </a:r>
            <a:r>
              <a:rPr lang="en-US" i="1" dirty="0" smtClean="0"/>
              <a:t>k</a:t>
            </a:r>
            <a:r>
              <a:rPr lang="en-US" dirty="0" smtClean="0"/>
              <a:t> representatives in the space of nodes (e.g. take a random set of </a:t>
            </a:r>
            <a:r>
              <a:rPr lang="en-US" i="1" dirty="0" smtClean="0"/>
              <a:t>k</a:t>
            </a:r>
            <a:r>
              <a:rPr lang="en-US" dirty="0" smtClean="0"/>
              <a:t> points in the high dimensional space).</a:t>
            </a:r>
          </a:p>
          <a:p>
            <a:pPr marL="514350" indent="-514350">
              <a:buAutoNum type="arabicPeriod"/>
            </a:pPr>
            <a:r>
              <a:rPr lang="en-US" dirty="0" smtClean="0"/>
              <a:t>Assign each node to the representative it is closest to by some metric.</a:t>
            </a:r>
          </a:p>
          <a:p>
            <a:pPr marL="514350" indent="-514350">
              <a:buAutoNum type="arabicPeriod"/>
            </a:pPr>
            <a:r>
              <a:rPr lang="en-US" dirty="0" smtClean="0"/>
              <a:t>Re-calculate the representatives by taking the mean position of the nodes in that cluster.</a:t>
            </a:r>
          </a:p>
          <a:p>
            <a:pPr marL="514350" indent="-514350">
              <a:buAutoNum type="arabicPeriod"/>
            </a:pPr>
            <a:r>
              <a:rPr lang="en-US" dirty="0" smtClean="0"/>
              <a:t>Repeat until the representatives’ positions converge.</a:t>
            </a:r>
            <a:endParaRPr lang="en-US" dirty="0"/>
          </a:p>
        </p:txBody>
      </p:sp>
      <p:grpSp>
        <p:nvGrpSpPr>
          <p:cNvPr id="4" name="Group 3"/>
          <p:cNvGrpSpPr/>
          <p:nvPr/>
        </p:nvGrpSpPr>
        <p:grpSpPr>
          <a:xfrm>
            <a:off x="6927112" y="861504"/>
            <a:ext cx="4114798" cy="5623803"/>
            <a:chOff x="7554433" y="553160"/>
            <a:chExt cx="4114798" cy="5623803"/>
          </a:xfrm>
        </p:grpSpPr>
        <p:sp>
          <p:nvSpPr>
            <p:cNvPr id="5" name="Oval 4"/>
            <p:cNvSpPr/>
            <p:nvPr/>
          </p:nvSpPr>
          <p:spPr>
            <a:xfrm>
              <a:off x="10786729" y="2084036"/>
              <a:ext cx="882502" cy="85060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8892360" y="553160"/>
              <a:ext cx="882502" cy="85060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Oval 6"/>
            <p:cNvSpPr/>
            <p:nvPr/>
          </p:nvSpPr>
          <p:spPr>
            <a:xfrm>
              <a:off x="8654016" y="2425587"/>
              <a:ext cx="882502" cy="85060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Oval 7"/>
            <p:cNvSpPr/>
            <p:nvPr/>
          </p:nvSpPr>
          <p:spPr>
            <a:xfrm>
              <a:off x="9753599" y="2909583"/>
              <a:ext cx="882502" cy="85060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Oval 8"/>
            <p:cNvSpPr/>
            <p:nvPr/>
          </p:nvSpPr>
          <p:spPr>
            <a:xfrm>
              <a:off x="10678188" y="5326358"/>
              <a:ext cx="882502" cy="85060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Oval 9"/>
            <p:cNvSpPr/>
            <p:nvPr/>
          </p:nvSpPr>
          <p:spPr>
            <a:xfrm>
              <a:off x="8536172" y="4057830"/>
              <a:ext cx="882502" cy="85060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Oval 10"/>
            <p:cNvSpPr/>
            <p:nvPr/>
          </p:nvSpPr>
          <p:spPr>
            <a:xfrm>
              <a:off x="7554433" y="5029200"/>
              <a:ext cx="882502" cy="85060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2" name="Straight Connector 11"/>
            <p:cNvCxnSpPr/>
            <p:nvPr/>
          </p:nvCxnSpPr>
          <p:spPr>
            <a:xfrm>
              <a:off x="9602971" y="3092026"/>
              <a:ext cx="150628" cy="233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151088" y="1492140"/>
              <a:ext cx="84174" cy="83306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0569648" y="2850889"/>
              <a:ext cx="217081" cy="19322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364625" y="3701495"/>
              <a:ext cx="476693" cy="35633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5-Point Star 19"/>
          <p:cNvSpPr/>
          <p:nvPr/>
        </p:nvSpPr>
        <p:spPr>
          <a:xfrm>
            <a:off x="9075775" y="2364028"/>
            <a:ext cx="393405" cy="404037"/>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8659772" y="5521942"/>
            <a:ext cx="393405" cy="40403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890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16" y="315429"/>
            <a:ext cx="11943523" cy="1325563"/>
          </a:xfrm>
        </p:spPr>
        <p:txBody>
          <a:bodyPr/>
          <a:lstStyle/>
          <a:p>
            <a:r>
              <a:rPr lang="en-US" dirty="0" smtClean="0"/>
              <a:t>k-means: 113</a:t>
            </a:r>
            <a:r>
              <a:rPr lang="en-US" baseline="30000" dirty="0" smtClean="0"/>
              <a:t>th</a:t>
            </a:r>
            <a:r>
              <a:rPr lang="en-US" dirty="0" smtClean="0"/>
              <a:t> House of Representatives</a:t>
            </a:r>
            <a:endParaRPr lang="en-US" dirty="0"/>
          </a:p>
        </p:txBody>
      </p:sp>
      <p:pic>
        <p:nvPicPr>
          <p:cNvPr id="6" name="Picture 5"/>
          <p:cNvPicPr>
            <a:picLocks noChangeAspect="1"/>
          </p:cNvPicPr>
          <p:nvPr/>
        </p:nvPicPr>
        <p:blipFill>
          <a:blip r:embed="rId3"/>
          <a:stretch>
            <a:fillRect/>
          </a:stretch>
        </p:blipFill>
        <p:spPr>
          <a:xfrm>
            <a:off x="-1054580" y="1391610"/>
            <a:ext cx="13711488" cy="5195666"/>
          </a:xfrm>
          <a:prstGeom prst="rect">
            <a:avLst/>
          </a:prstGeom>
        </p:spPr>
      </p:pic>
      <p:sp>
        <p:nvSpPr>
          <p:cNvPr id="3" name="TextBox 2"/>
          <p:cNvSpPr txBox="1"/>
          <p:nvPr/>
        </p:nvSpPr>
        <p:spPr>
          <a:xfrm>
            <a:off x="534390" y="6264110"/>
            <a:ext cx="10343408" cy="64633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km&lt;-</a:t>
            </a:r>
            <a:r>
              <a:rPr lang="en-US" dirty="0" err="1">
                <a:latin typeface="Consolas" panose="020B0609020204030204" pitchFamily="49" charset="0"/>
                <a:cs typeface="Consolas" panose="020B0609020204030204" pitchFamily="49" charset="0"/>
              </a:rPr>
              <a:t>kmeans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na.omit</a:t>
            </a:r>
            <a:r>
              <a:rPr lang="en-US" dirty="0">
                <a:latin typeface="Consolas" panose="020B0609020204030204" pitchFamily="49" charset="0"/>
                <a:cs typeface="Consolas" panose="020B0609020204030204" pitchFamily="49" charset="0"/>
              </a:rPr>
              <a:t>(votes0),</a:t>
            </a:r>
            <a:r>
              <a:rPr lang="en-US" dirty="0" err="1">
                <a:latin typeface="Consolas" panose="020B0609020204030204" pitchFamily="49" charset="0"/>
                <a:cs typeface="Consolas" panose="020B0609020204030204" pitchFamily="49" charset="0"/>
              </a:rPr>
              <a:t>k,iter.max</a:t>
            </a:r>
            <a:r>
              <a:rPr lang="en-US" dirty="0">
                <a:latin typeface="Consolas" panose="020B0609020204030204" pitchFamily="49" charset="0"/>
                <a:cs typeface="Consolas" panose="020B0609020204030204" pitchFamily="49" charset="0"/>
              </a:rPr>
              <a:t>=100,nstart=1000)</a:t>
            </a:r>
          </a:p>
          <a:p>
            <a:endParaRPr lang="en-US" dirty="0"/>
          </a:p>
        </p:txBody>
      </p:sp>
    </p:spTree>
    <p:extLst>
      <p:ext uri="{BB962C8B-B14F-4D97-AF65-F5344CB8AC3E}">
        <p14:creationId xmlns:p14="http://schemas.microsoft.com/office/powerpoint/2010/main" val="37151298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clusters?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There are many methods, none perfect, for determining the “correct” number of clusters.</a:t>
            </a:r>
          </a:p>
          <a:p>
            <a:pPr marL="514350" indent="-514350">
              <a:buAutoNum type="arabicPeriod"/>
            </a:pPr>
            <a:r>
              <a:rPr lang="en-US" dirty="0" smtClean="0"/>
              <a:t>Validation</a:t>
            </a:r>
            <a:br>
              <a:rPr lang="en-US" dirty="0" smtClean="0"/>
            </a:br>
            <a:endParaRPr lang="en-US" dirty="0" smtClean="0"/>
          </a:p>
          <a:p>
            <a:pPr marL="514350" indent="-514350">
              <a:buAutoNum type="arabicPeriod"/>
            </a:pPr>
            <a:r>
              <a:rPr lang="en-US" dirty="0" err="1" smtClean="0"/>
              <a:t>Elbowology</a:t>
            </a:r>
            <a:r>
              <a:rPr lang="en-US" dirty="0" smtClean="0"/>
              <a:t/>
            </a:r>
            <a:br>
              <a:rPr lang="en-US" dirty="0" smtClean="0"/>
            </a:br>
            <a:endParaRPr lang="en-US" dirty="0" smtClean="0"/>
          </a:p>
          <a:p>
            <a:pPr marL="514350" indent="-514350">
              <a:buAutoNum type="arabicPeriod"/>
            </a:pPr>
            <a:r>
              <a:rPr lang="en-US" dirty="0" smtClean="0"/>
              <a:t>Silhouettes</a:t>
            </a:r>
          </a:p>
          <a:p>
            <a:pPr marL="514350" indent="-514350">
              <a:buAutoNum type="arabicPeriod"/>
            </a:pPr>
            <a:endParaRPr lang="en-US" dirty="0"/>
          </a:p>
          <a:p>
            <a:pPr marL="514350" indent="-514350">
              <a:buAutoNum type="arabicPeriod"/>
            </a:pPr>
            <a:r>
              <a:rPr lang="en-US" dirty="0" smtClean="0"/>
              <a:t>Information theoretic measures</a:t>
            </a:r>
            <a:br>
              <a:rPr lang="en-US" dirty="0" smtClean="0"/>
            </a:br>
            <a:r>
              <a:rPr lang="en-US" dirty="0" smtClean="0"/>
              <a:t> </a:t>
            </a:r>
          </a:p>
          <a:p>
            <a:pPr marL="514350" indent="-514350">
              <a:buAutoNum type="arabicPeriod"/>
            </a:pPr>
            <a:r>
              <a:rPr lang="en-US" dirty="0" smtClean="0"/>
              <a:t>Cluster consistency</a:t>
            </a:r>
          </a:p>
          <a:p>
            <a:pPr marL="514350" indent="-514350">
              <a:buAutoNum type="arabicPeriod"/>
            </a:pPr>
            <a:endParaRPr lang="en-US" dirty="0"/>
          </a:p>
          <a:p>
            <a:pPr marL="514350" indent="-514350">
              <a:buAutoNum type="arabicPeriod"/>
            </a:pPr>
            <a:r>
              <a:rPr lang="en-US" dirty="0" smtClean="0"/>
              <a:t>Null models</a:t>
            </a:r>
            <a:endParaRPr lang="en-US" dirty="0"/>
          </a:p>
        </p:txBody>
      </p:sp>
    </p:spTree>
    <p:extLst>
      <p:ext uri="{BB962C8B-B14F-4D97-AF65-F5344CB8AC3E}">
        <p14:creationId xmlns:p14="http://schemas.microsoft.com/office/powerpoint/2010/main" val="3294567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 at the beginning </a:t>
            </a:r>
            <a:endParaRPr lang="en-US" dirty="0"/>
          </a:p>
        </p:txBody>
      </p:sp>
      <p:sp>
        <p:nvSpPr>
          <p:cNvPr id="4" name="Rectangle 3"/>
          <p:cNvSpPr/>
          <p:nvPr/>
        </p:nvSpPr>
        <p:spPr>
          <a:xfrm>
            <a:off x="1655064" y="3145536"/>
            <a:ext cx="5568696" cy="4663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ectangle 4"/>
          <p:cNvSpPr/>
          <p:nvPr/>
        </p:nvSpPr>
        <p:spPr>
          <a:xfrm>
            <a:off x="1655064" y="3840480"/>
            <a:ext cx="6318504" cy="16276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marL="0" indent="0">
              <a:buNone/>
            </a:pPr>
            <a:r>
              <a:rPr lang="en-US" dirty="0" smtClean="0"/>
              <a:t>To effectively break a network into communities, we must first ask ourselves two central questions:</a:t>
            </a:r>
          </a:p>
          <a:p>
            <a:pPr marL="0" indent="0">
              <a:buNone/>
            </a:pPr>
            <a:endParaRPr lang="en-US" dirty="0" smtClean="0"/>
          </a:p>
          <a:p>
            <a:pPr marL="914400" lvl="2" indent="0">
              <a:buNone/>
            </a:pPr>
            <a:r>
              <a:rPr lang="en-US" dirty="0" smtClean="0"/>
              <a:t>Why do we wish to partition our network?</a:t>
            </a:r>
          </a:p>
          <a:p>
            <a:pPr marL="1428750" lvl="2" indent="-514350">
              <a:buAutoNum type="arabicPeriod"/>
            </a:pPr>
            <a:endParaRPr lang="en-US" dirty="0" smtClean="0"/>
          </a:p>
          <a:p>
            <a:pPr marL="914400" lvl="2" indent="0">
              <a:buNone/>
            </a:pPr>
            <a:r>
              <a:rPr lang="en-US" dirty="0" smtClean="0"/>
              <a:t>In our data set, what does it mean for two nodes </a:t>
            </a:r>
            <a:br>
              <a:rPr lang="en-US" dirty="0" smtClean="0"/>
            </a:br>
            <a:r>
              <a:rPr lang="en-US" dirty="0" smtClean="0"/>
              <a:t>to be in the same community?</a:t>
            </a:r>
            <a:br>
              <a:rPr lang="en-US" dirty="0" smtClean="0"/>
            </a:br>
            <a:r>
              <a:rPr lang="en-US" dirty="0" smtClean="0"/>
              <a:t/>
            </a:r>
            <a:br>
              <a:rPr lang="en-US" dirty="0" smtClean="0"/>
            </a:br>
            <a:r>
              <a:rPr lang="en-US" dirty="0"/>
              <a:t>W</a:t>
            </a:r>
            <a:r>
              <a:rPr lang="en-US" dirty="0" smtClean="0"/>
              <a:t>hat does it mean for two nodes </a:t>
            </a:r>
            <a:br>
              <a:rPr lang="en-US" dirty="0" smtClean="0"/>
            </a:br>
            <a:r>
              <a:rPr lang="en-US" dirty="0" smtClean="0"/>
              <a:t>to be in different communities?</a:t>
            </a:r>
          </a:p>
          <a:p>
            <a:pPr marL="514350" indent="-514350">
              <a:buAutoNum type="arabicPeriod"/>
            </a:pPr>
            <a:endParaRPr lang="en-US" dirty="0"/>
          </a:p>
        </p:txBody>
      </p:sp>
      <p:pic>
        <p:nvPicPr>
          <p:cNvPr id="1026" name="Picture 2" descr="Example network showing community 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0848" y="2915426"/>
            <a:ext cx="3331981" cy="3261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02237" y="6369803"/>
            <a:ext cx="9789763" cy="646331"/>
          </a:xfrm>
          <a:prstGeom prst="rect">
            <a:avLst/>
          </a:prstGeom>
          <a:noFill/>
        </p:spPr>
        <p:txBody>
          <a:bodyPr wrap="square" rtlCol="0">
            <a:spAutoFit/>
          </a:bodyPr>
          <a:lstStyle/>
          <a:p>
            <a:r>
              <a:rPr lang="en-US" dirty="0"/>
              <a:t>Image credit:  M. E. J. Newman Nature Physics 8, </a:t>
            </a:r>
            <a:r>
              <a:rPr lang="en-US" dirty="0" smtClean="0"/>
              <a:t>25-31</a:t>
            </a:r>
            <a:r>
              <a:rPr lang="en-US" dirty="0"/>
              <a:t> (2012) doi:10.1038/nphys2162</a:t>
            </a:r>
          </a:p>
          <a:p>
            <a:endParaRPr lang="en-US" dirty="0"/>
          </a:p>
        </p:txBody>
      </p:sp>
    </p:spTree>
    <p:extLst>
      <p:ext uri="{BB962C8B-B14F-4D97-AF65-F5344CB8AC3E}">
        <p14:creationId xmlns:p14="http://schemas.microsoft.com/office/powerpoint/2010/main" val="21388000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Silhouettes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013862" cy="4351338"/>
              </a:xfrm>
            </p:spPr>
            <p:txBody>
              <a:bodyPr/>
              <a:lstStyle/>
              <a:p>
                <a:pPr marL="0" indent="0">
                  <a:buNone/>
                </a:pPr>
                <a:r>
                  <a:rPr lang="en-US" dirty="0" smtClean="0">
                    <a:latin typeface="Cambria Math" panose="02040503050406030204" pitchFamily="18" charset="0"/>
                  </a:rPr>
                  <a:t>If the cluster centers are given by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b="0" dirty="0" smtClean="0">
                    <a:latin typeface="Cambria Math" panose="02040503050406030204" pitchFamily="18" charset="0"/>
                  </a:rPr>
                  <a:t> then the silhouette value for node </a:t>
                </a:r>
                <a:r>
                  <a:rPr lang="en-US" b="0" i="1" dirty="0" err="1" smtClean="0">
                    <a:latin typeface="Cambria Math" panose="02040503050406030204" pitchFamily="18" charset="0"/>
                  </a:rPr>
                  <a:t>i</a:t>
                </a:r>
                <a:r>
                  <a:rPr lang="en-US" b="0" dirty="0" smtClean="0">
                    <a:latin typeface="Cambria Math" panose="02040503050406030204" pitchFamily="18" charset="0"/>
                  </a:rPr>
                  <a:t>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e>
                              </m:d>
                            </m:e>
                          </m:func>
                        </m:den>
                      </m:f>
                    </m:oMath>
                  </m:oMathPara>
                </a14:m>
                <a:endParaRPr lang="en-US" b="0" dirty="0" smtClean="0"/>
              </a:p>
              <a:p>
                <a:pPr marL="0" indent="0">
                  <a:buNone/>
                </a:pPr>
                <a:r>
                  <a:rPr lang="en-US" dirty="0"/>
                  <a:t>w</a:t>
                </a:r>
                <a:r>
                  <a:rPr lang="en-US" dirty="0" smtClean="0"/>
                  <a:t>here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𝑗</m:t>
                              </m:r>
                            </m:lim>
                          </m:limLow>
                        </m:fName>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func>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m:t>
                          </m:r>
                        </m:e>
                        <m:sub>
                          <m:r>
                            <m:rPr>
                              <m:sty m:val="p"/>
                            </m:rPr>
                            <a:rPr lang="en-US" b="0" i="0" smtClean="0">
                              <a:latin typeface="Cambria Math" panose="02040503050406030204" pitchFamily="18" charset="0"/>
                            </a:rPr>
                            <m:t>j</m:t>
                          </m:r>
                        </m:sub>
                      </m:sSub>
                      <m:r>
                        <a:rPr lang="en-US" b="0" i="0" smtClean="0">
                          <a:latin typeface="Cambria Math" panose="02040503050406030204" pitchFamily="18" charset="0"/>
                        </a:rPr>
                        <m:t>) </m:t>
                      </m:r>
                    </m:oMath>
                    <m:oMath xmlns:m="http://schemas.openxmlformats.org/officeDocument/2006/math">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𝑐𝑙</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lim>
                          </m:limLow>
                        </m:fName>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func>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013862" cy="4351338"/>
              </a:xfrm>
              <a:blipFill rotWithShape="0">
                <a:blip r:embed="rId3"/>
                <a:stretch>
                  <a:fillRect l="-2130" t="-238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603344685"/>
              </p:ext>
            </p:extLst>
          </p:nvPr>
        </p:nvGraphicFramePr>
        <p:xfrm>
          <a:off x="6852062" y="237510"/>
          <a:ext cx="5339936" cy="6365170"/>
        </p:xfrm>
        <a:graphic>
          <a:graphicData uri="http://schemas.openxmlformats.org/drawingml/2006/table">
            <a:tbl>
              <a:tblPr firstRow="1" bandRow="1">
                <a:tableStyleId>{073A0DAA-6AF3-43AB-8588-CEC1D06C72B9}</a:tableStyleId>
              </a:tblPr>
              <a:tblGrid>
                <a:gridCol w="762848"/>
                <a:gridCol w="762848"/>
                <a:gridCol w="762848"/>
                <a:gridCol w="762848"/>
                <a:gridCol w="762848"/>
                <a:gridCol w="762848"/>
                <a:gridCol w="762848"/>
              </a:tblGrid>
              <a:tr h="1843114">
                <a:tc gridSpan="7">
                  <a:txBody>
                    <a:bodyPr/>
                    <a:lstStyle/>
                    <a:p>
                      <a:pPr algn="ctr"/>
                      <a:r>
                        <a:rPr lang="en-US" dirty="0" smtClean="0"/>
                        <a:t>Average</a:t>
                      </a:r>
                      <a:r>
                        <a:rPr lang="en-US" baseline="0" dirty="0" smtClean="0"/>
                        <a:t> </a:t>
                      </a:r>
                      <a:r>
                        <a:rPr lang="en-US" i="1" baseline="0" dirty="0" smtClean="0"/>
                        <a:t>s</a:t>
                      </a:r>
                      <a:r>
                        <a:rPr lang="en-US" i="0" baseline="0" dirty="0" smtClean="0"/>
                        <a:t> values over nodes in each cluster</a:t>
                      </a:r>
                      <a:endParaRPr lang="en-US" dirty="0"/>
                    </a:p>
                  </a:txBody>
                  <a:tcPr anchor="ctr">
                    <a:solidFill>
                      <a:schemeClr val="bg2">
                        <a:lumMod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646008">
                <a:tc>
                  <a:txBody>
                    <a:bodyPr/>
                    <a:lstStyle/>
                    <a:p>
                      <a:pPr algn="ctr"/>
                      <a:r>
                        <a:rPr lang="en-US" dirty="0" smtClean="0"/>
                        <a:t>1</a:t>
                      </a:r>
                      <a:endParaRPr lang="en-US" dirty="0"/>
                    </a:p>
                  </a:txBody>
                  <a:tcPr anchor="ctr"/>
                </a:tc>
                <a:tc>
                  <a:txBody>
                    <a:bodyPr/>
                    <a:lstStyle/>
                    <a:p>
                      <a:pPr algn="ctr"/>
                      <a:r>
                        <a:rPr lang="en-US" dirty="0" smtClean="0"/>
                        <a:t>0.57</a:t>
                      </a:r>
                      <a:endParaRPr lang="en-US" dirty="0"/>
                    </a:p>
                  </a:txBody>
                  <a:tcPr anchor="ctr">
                    <a:solidFill>
                      <a:srgbClr val="00B050"/>
                    </a:solidFill>
                  </a:tcPr>
                </a:tc>
                <a:tc>
                  <a:txBody>
                    <a:bodyPr/>
                    <a:lstStyle/>
                    <a:p>
                      <a:pPr algn="ctr"/>
                      <a:r>
                        <a:rPr lang="en-US" dirty="0" smtClean="0"/>
                        <a:t>0.14</a:t>
                      </a:r>
                      <a:endParaRPr lang="en-US" dirty="0"/>
                    </a:p>
                  </a:txBody>
                  <a:tcPr anchor="ctr">
                    <a:solidFill>
                      <a:srgbClr val="92D050"/>
                    </a:solidFill>
                  </a:tcPr>
                </a:tc>
                <a:tc>
                  <a:txBody>
                    <a:bodyPr/>
                    <a:lstStyle/>
                    <a:p>
                      <a:pPr algn="ctr"/>
                      <a:r>
                        <a:rPr lang="en-US" dirty="0" smtClean="0"/>
                        <a:t>-0.03</a:t>
                      </a:r>
                      <a:endParaRPr lang="en-US" dirty="0"/>
                    </a:p>
                  </a:txBody>
                  <a:tcPr anchor="ctr">
                    <a:solidFill>
                      <a:srgbClr val="FFC000"/>
                    </a:solidFill>
                  </a:tcPr>
                </a:tc>
                <a:tc>
                  <a:txBody>
                    <a:bodyPr/>
                    <a:lstStyle/>
                    <a:p>
                      <a:pPr algn="ctr"/>
                      <a:r>
                        <a:rPr lang="en-US" dirty="0" smtClean="0"/>
                        <a:t>-0.03</a:t>
                      </a:r>
                      <a:endParaRPr lang="en-US" dirty="0"/>
                    </a:p>
                  </a:txBody>
                  <a:tcPr anchor="ctr">
                    <a:solidFill>
                      <a:srgbClr val="FFC000"/>
                    </a:solidFill>
                  </a:tcPr>
                </a:tc>
                <a:tc>
                  <a:txBody>
                    <a:bodyPr/>
                    <a:lstStyle/>
                    <a:p>
                      <a:pPr algn="ctr"/>
                      <a:r>
                        <a:rPr lang="en-US" dirty="0" smtClean="0"/>
                        <a:t>-0.04</a:t>
                      </a:r>
                      <a:endParaRPr lang="en-US" dirty="0"/>
                    </a:p>
                  </a:txBody>
                  <a:tcPr anchor="ctr">
                    <a:solidFill>
                      <a:srgbClr val="FF0000"/>
                    </a:solidFill>
                  </a:tcPr>
                </a:tc>
                <a:tc>
                  <a:txBody>
                    <a:bodyPr/>
                    <a:lstStyle/>
                    <a:p>
                      <a:pPr algn="ctr"/>
                      <a:r>
                        <a:rPr lang="en-US" dirty="0" smtClean="0"/>
                        <a:t>0.25</a:t>
                      </a:r>
                      <a:endParaRPr lang="en-US" dirty="0"/>
                    </a:p>
                  </a:txBody>
                  <a:tcPr anchor="ctr">
                    <a:solidFill>
                      <a:srgbClr val="FF0000"/>
                    </a:solidFill>
                  </a:tcPr>
                </a:tc>
              </a:tr>
              <a:tr h="646008">
                <a:tc>
                  <a:txBody>
                    <a:bodyPr/>
                    <a:lstStyle/>
                    <a:p>
                      <a:pPr algn="ctr"/>
                      <a:r>
                        <a:rPr lang="en-US" dirty="0" smtClean="0"/>
                        <a:t>2</a:t>
                      </a:r>
                      <a:endParaRPr lang="en-US" dirty="0"/>
                    </a:p>
                  </a:txBody>
                  <a:tcPr anchor="ctr"/>
                </a:tc>
                <a:tc>
                  <a:txBody>
                    <a:bodyPr/>
                    <a:lstStyle/>
                    <a:p>
                      <a:pPr algn="ctr"/>
                      <a:r>
                        <a:rPr lang="en-US" dirty="0" smtClean="0"/>
                        <a:t>0.52</a:t>
                      </a:r>
                      <a:endParaRPr lang="en-US" dirty="0"/>
                    </a:p>
                  </a:txBody>
                  <a:tcPr anchor="ctr">
                    <a:solidFill>
                      <a:srgbClr val="00B050"/>
                    </a:solidFill>
                  </a:tcPr>
                </a:tc>
                <a:tc>
                  <a:txBody>
                    <a:bodyPr/>
                    <a:lstStyle/>
                    <a:p>
                      <a:pPr algn="ctr"/>
                      <a:r>
                        <a:rPr lang="en-US" dirty="0" smtClean="0"/>
                        <a:t>0.38</a:t>
                      </a:r>
                      <a:endParaRPr lang="en-US" dirty="0"/>
                    </a:p>
                  </a:txBody>
                  <a:tcPr anchor="ctr">
                    <a:solidFill>
                      <a:srgbClr val="92D050"/>
                    </a:solidFill>
                  </a:tcPr>
                </a:tc>
                <a:tc>
                  <a:txBody>
                    <a:bodyPr/>
                    <a:lstStyle/>
                    <a:p>
                      <a:pPr algn="ctr"/>
                      <a:r>
                        <a:rPr lang="en-US" dirty="0" smtClean="0"/>
                        <a:t>0.29</a:t>
                      </a:r>
                      <a:endParaRPr lang="en-US" dirty="0"/>
                    </a:p>
                  </a:txBody>
                  <a:tcPr anchor="ctr">
                    <a:solidFill>
                      <a:srgbClr val="FFC000"/>
                    </a:solidFill>
                  </a:tcPr>
                </a:tc>
                <a:tc>
                  <a:txBody>
                    <a:bodyPr/>
                    <a:lstStyle/>
                    <a:p>
                      <a:pPr algn="ctr"/>
                      <a:r>
                        <a:rPr lang="en-US" dirty="0" smtClean="0"/>
                        <a:t>0.29</a:t>
                      </a:r>
                      <a:endParaRPr lang="en-US" dirty="0"/>
                    </a:p>
                  </a:txBody>
                  <a:tcPr anchor="ctr">
                    <a:solidFill>
                      <a:srgbClr val="FFC000"/>
                    </a:solidFill>
                  </a:tcPr>
                </a:tc>
                <a:tc>
                  <a:txBody>
                    <a:bodyPr/>
                    <a:lstStyle/>
                    <a:p>
                      <a:pPr algn="ctr"/>
                      <a:r>
                        <a:rPr lang="en-US" dirty="0" smtClean="0"/>
                        <a:t>0.03</a:t>
                      </a:r>
                      <a:endParaRPr lang="en-US" dirty="0"/>
                    </a:p>
                  </a:txBody>
                  <a:tcPr anchor="ctr">
                    <a:solidFill>
                      <a:srgbClr val="FF0000"/>
                    </a:solidFill>
                  </a:tcPr>
                </a:tc>
                <a:tc>
                  <a:txBody>
                    <a:bodyPr/>
                    <a:lstStyle/>
                    <a:p>
                      <a:pPr algn="ctr"/>
                      <a:r>
                        <a:rPr lang="en-US" dirty="0" smtClean="0"/>
                        <a:t>0.13</a:t>
                      </a:r>
                      <a:endParaRPr lang="en-US" dirty="0"/>
                    </a:p>
                  </a:txBody>
                  <a:tcPr anchor="ctr">
                    <a:solidFill>
                      <a:srgbClr val="FF0000"/>
                    </a:solidFill>
                  </a:tcPr>
                </a:tc>
              </a:tr>
              <a:tr h="646008">
                <a:tc>
                  <a:txBody>
                    <a:bodyPr/>
                    <a:lstStyle/>
                    <a:p>
                      <a:pPr algn="ctr"/>
                      <a:r>
                        <a:rPr lang="en-US" dirty="0" smtClean="0"/>
                        <a:t>3</a:t>
                      </a:r>
                      <a:endParaRPr lang="en-US" dirty="0"/>
                    </a:p>
                  </a:txBody>
                  <a:tcPr anchor="ctr"/>
                </a:tc>
                <a:tc>
                  <a:txBody>
                    <a:bodyPr/>
                    <a:lstStyle/>
                    <a:p>
                      <a:pPr algn="ctr"/>
                      <a:endParaRPr lang="en-US"/>
                    </a:p>
                  </a:txBody>
                  <a:tcPr anchor="ctr"/>
                </a:tc>
                <a:tc>
                  <a:txBody>
                    <a:bodyPr/>
                    <a:lstStyle/>
                    <a:p>
                      <a:pPr algn="ctr"/>
                      <a:r>
                        <a:rPr lang="en-US" dirty="0" smtClean="0"/>
                        <a:t>0.39</a:t>
                      </a:r>
                      <a:endParaRPr lang="en-US" dirty="0"/>
                    </a:p>
                  </a:txBody>
                  <a:tcPr anchor="ctr">
                    <a:solidFill>
                      <a:srgbClr val="92D050"/>
                    </a:solidFill>
                  </a:tcPr>
                </a:tc>
                <a:tc>
                  <a:txBody>
                    <a:bodyPr/>
                    <a:lstStyle/>
                    <a:p>
                      <a:pPr algn="ctr"/>
                      <a:r>
                        <a:rPr lang="en-US" dirty="0" smtClean="0"/>
                        <a:t>0.23</a:t>
                      </a:r>
                      <a:endParaRPr lang="en-US" dirty="0"/>
                    </a:p>
                  </a:txBody>
                  <a:tcPr anchor="ctr">
                    <a:solidFill>
                      <a:srgbClr val="FFC000"/>
                    </a:solidFill>
                  </a:tcPr>
                </a:tc>
                <a:tc>
                  <a:txBody>
                    <a:bodyPr/>
                    <a:lstStyle/>
                    <a:p>
                      <a:pPr algn="ctr"/>
                      <a:r>
                        <a:rPr lang="en-US" dirty="0" smtClean="0"/>
                        <a:t>0.26</a:t>
                      </a:r>
                      <a:endParaRPr lang="en-US" dirty="0"/>
                    </a:p>
                  </a:txBody>
                  <a:tcPr anchor="ctr">
                    <a:solidFill>
                      <a:srgbClr val="FFC000"/>
                    </a:solidFill>
                  </a:tcPr>
                </a:tc>
                <a:tc>
                  <a:txBody>
                    <a:bodyPr/>
                    <a:lstStyle/>
                    <a:p>
                      <a:pPr algn="ctr"/>
                      <a:r>
                        <a:rPr lang="en-US" dirty="0" smtClean="0"/>
                        <a:t>0.26</a:t>
                      </a:r>
                      <a:endParaRPr lang="en-US" dirty="0"/>
                    </a:p>
                  </a:txBody>
                  <a:tcPr anchor="ctr">
                    <a:solidFill>
                      <a:srgbClr val="FF0000"/>
                    </a:solidFill>
                  </a:tcPr>
                </a:tc>
                <a:tc>
                  <a:txBody>
                    <a:bodyPr/>
                    <a:lstStyle/>
                    <a:p>
                      <a:pPr algn="ctr"/>
                      <a:r>
                        <a:rPr lang="en-US" dirty="0" smtClean="0"/>
                        <a:t>-0.04</a:t>
                      </a:r>
                      <a:endParaRPr lang="en-US" dirty="0"/>
                    </a:p>
                  </a:txBody>
                  <a:tcPr anchor="ctr">
                    <a:solidFill>
                      <a:srgbClr val="FF0000"/>
                    </a:solidFill>
                  </a:tcPr>
                </a:tc>
              </a:tr>
              <a:tr h="646008">
                <a:tc>
                  <a:txBody>
                    <a:bodyPr/>
                    <a:lstStyle/>
                    <a:p>
                      <a:pPr algn="ctr"/>
                      <a:r>
                        <a:rPr lang="en-US" dirty="0" smtClean="0"/>
                        <a:t>4</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smtClean="0"/>
                        <a:t>0.32</a:t>
                      </a:r>
                      <a:endParaRPr lang="en-US" dirty="0"/>
                    </a:p>
                  </a:txBody>
                  <a:tcPr anchor="ctr">
                    <a:solidFill>
                      <a:srgbClr val="FFC000"/>
                    </a:solidFill>
                  </a:tcPr>
                </a:tc>
                <a:tc>
                  <a:txBody>
                    <a:bodyPr/>
                    <a:lstStyle/>
                    <a:p>
                      <a:pPr algn="ctr"/>
                      <a:r>
                        <a:rPr lang="en-US" dirty="0" smtClean="0"/>
                        <a:t>0.09</a:t>
                      </a:r>
                      <a:endParaRPr lang="en-US" dirty="0"/>
                    </a:p>
                  </a:txBody>
                  <a:tcPr anchor="ctr">
                    <a:solidFill>
                      <a:srgbClr val="FFC000"/>
                    </a:solidFill>
                  </a:tcPr>
                </a:tc>
                <a:tc>
                  <a:txBody>
                    <a:bodyPr/>
                    <a:lstStyle/>
                    <a:p>
                      <a:pPr algn="ctr"/>
                      <a:r>
                        <a:rPr lang="en-US" dirty="0" smtClean="0"/>
                        <a:t>0.08</a:t>
                      </a:r>
                      <a:endParaRPr lang="en-US" dirty="0"/>
                    </a:p>
                  </a:txBody>
                  <a:tcPr anchor="ctr">
                    <a:solidFill>
                      <a:srgbClr val="FF0000"/>
                    </a:solidFill>
                  </a:tcPr>
                </a:tc>
                <a:tc>
                  <a:txBody>
                    <a:bodyPr/>
                    <a:lstStyle/>
                    <a:p>
                      <a:pPr algn="ctr"/>
                      <a:r>
                        <a:rPr lang="en-US" dirty="0" smtClean="0"/>
                        <a:t>0.03</a:t>
                      </a:r>
                      <a:endParaRPr lang="en-US" dirty="0"/>
                    </a:p>
                  </a:txBody>
                  <a:tcPr anchor="ctr">
                    <a:solidFill>
                      <a:srgbClr val="FF0000"/>
                    </a:solidFill>
                  </a:tcPr>
                </a:tc>
              </a:tr>
              <a:tr h="646008">
                <a:tc>
                  <a:txBody>
                    <a:bodyPr/>
                    <a:lstStyle/>
                    <a:p>
                      <a:pPr algn="ctr"/>
                      <a:r>
                        <a:rPr lang="en-US" dirty="0" smtClean="0"/>
                        <a:t>5</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0.08</a:t>
                      </a:r>
                      <a:endParaRPr lang="en-US" dirty="0"/>
                    </a:p>
                  </a:txBody>
                  <a:tcPr anchor="ctr">
                    <a:solidFill>
                      <a:srgbClr val="FFC000"/>
                    </a:solidFill>
                  </a:tcPr>
                </a:tc>
                <a:tc>
                  <a:txBody>
                    <a:bodyPr/>
                    <a:lstStyle/>
                    <a:p>
                      <a:pPr algn="ctr"/>
                      <a:r>
                        <a:rPr lang="en-US" dirty="0" smtClean="0"/>
                        <a:t>0.09</a:t>
                      </a:r>
                      <a:endParaRPr lang="en-US" dirty="0"/>
                    </a:p>
                  </a:txBody>
                  <a:tcPr anchor="ctr">
                    <a:solidFill>
                      <a:srgbClr val="FF0000"/>
                    </a:solidFill>
                  </a:tcPr>
                </a:tc>
                <a:tc>
                  <a:txBody>
                    <a:bodyPr/>
                    <a:lstStyle/>
                    <a:p>
                      <a:pPr algn="ctr"/>
                      <a:r>
                        <a:rPr lang="en-US" dirty="0" smtClean="0"/>
                        <a:t>0.03</a:t>
                      </a:r>
                      <a:endParaRPr lang="en-US" dirty="0"/>
                    </a:p>
                  </a:txBody>
                  <a:tcPr anchor="ctr">
                    <a:solidFill>
                      <a:srgbClr val="FF0000"/>
                    </a:solidFill>
                  </a:tcPr>
                </a:tc>
              </a:tr>
              <a:tr h="646008">
                <a:tc>
                  <a:txBody>
                    <a:bodyPr/>
                    <a:lstStyle/>
                    <a:p>
                      <a:pPr algn="ctr"/>
                      <a:r>
                        <a:rPr lang="en-US" dirty="0" smtClean="0"/>
                        <a:t>6</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0.08</a:t>
                      </a:r>
                      <a:endParaRPr lang="en-US" dirty="0"/>
                    </a:p>
                  </a:txBody>
                  <a:tcPr anchor="ctr">
                    <a:solidFill>
                      <a:srgbClr val="FF0000"/>
                    </a:solidFill>
                  </a:tcPr>
                </a:tc>
                <a:tc>
                  <a:txBody>
                    <a:bodyPr/>
                    <a:lstStyle/>
                    <a:p>
                      <a:pPr algn="ctr"/>
                      <a:r>
                        <a:rPr lang="en-US" dirty="0" smtClean="0"/>
                        <a:t>0.08</a:t>
                      </a:r>
                      <a:endParaRPr lang="en-US" dirty="0"/>
                    </a:p>
                  </a:txBody>
                  <a:tcPr anchor="ctr">
                    <a:solidFill>
                      <a:srgbClr val="FF0000"/>
                    </a:solidFill>
                  </a:tcPr>
                </a:tc>
              </a:tr>
              <a:tr h="646008">
                <a:tc>
                  <a:txBody>
                    <a:bodyPr/>
                    <a:lstStyle/>
                    <a:p>
                      <a:pPr algn="ctr"/>
                      <a:r>
                        <a:rPr lang="en-US" dirty="0" smtClean="0"/>
                        <a:t>7</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-0.03</a:t>
                      </a:r>
                      <a:endParaRPr lang="en-US" dirty="0"/>
                    </a:p>
                  </a:txBody>
                  <a:tcPr anchor="ctr">
                    <a:solidFill>
                      <a:srgbClr val="FF0000"/>
                    </a:solidFill>
                  </a:tcPr>
                </a:tc>
              </a:tr>
            </a:tbl>
          </a:graphicData>
        </a:graphic>
      </p:graphicFrame>
      <p:sp>
        <p:nvSpPr>
          <p:cNvPr id="5" name="TextBox 4"/>
          <p:cNvSpPr txBox="1"/>
          <p:nvPr/>
        </p:nvSpPr>
        <p:spPr>
          <a:xfrm>
            <a:off x="870857" y="5988734"/>
            <a:ext cx="5225143" cy="646331"/>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sil</a:t>
            </a:r>
            <a:r>
              <a:rPr lang="en-US" dirty="0">
                <a:latin typeface="Consolas" panose="020B0609020204030204" pitchFamily="49" charset="0"/>
                <a:cs typeface="Consolas" panose="020B0609020204030204" pitchFamily="49" charset="0"/>
              </a:rPr>
              <a:t>&lt;-silhouette(</a:t>
            </a:r>
            <a:r>
              <a:rPr lang="en-US" dirty="0" err="1">
                <a:latin typeface="Consolas" panose="020B0609020204030204" pitchFamily="49" charset="0"/>
                <a:cs typeface="Consolas" panose="020B0609020204030204" pitchFamily="49" charset="0"/>
              </a:rPr>
              <a:t>km$cluster,d</a:t>
            </a:r>
            <a:r>
              <a:rPr lang="en-US" dirty="0">
                <a:latin typeface="Consolas" panose="020B0609020204030204" pitchFamily="49" charset="0"/>
                <a:cs typeface="Consolas" panose="020B0609020204030204" pitchFamily="49" charset="0"/>
              </a:rPr>
              <a:t>) </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6604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a:t>
            </a:r>
            <a:br>
              <a:rPr lang="en-US" dirty="0" smtClean="0"/>
            </a:br>
            <a:r>
              <a:rPr lang="en-US" dirty="0" smtClean="0"/>
              <a:t>observations and considerations</a:t>
            </a:r>
            <a:endParaRPr lang="en-US" dirty="0"/>
          </a:p>
        </p:txBody>
      </p:sp>
      <p:sp>
        <p:nvSpPr>
          <p:cNvPr id="3" name="Content Placeholder 2"/>
          <p:cNvSpPr>
            <a:spLocks noGrp="1"/>
          </p:cNvSpPr>
          <p:nvPr>
            <p:ph idx="1"/>
          </p:nvPr>
        </p:nvSpPr>
        <p:spPr>
          <a:xfrm>
            <a:off x="838200" y="1690688"/>
            <a:ext cx="10515600" cy="4948154"/>
          </a:xfrm>
        </p:spPr>
        <p:txBody>
          <a:bodyPr>
            <a:normAutofit fontScale="77500" lnSpcReduction="20000"/>
          </a:bodyPr>
          <a:lstStyle/>
          <a:p>
            <a:pPr marL="514350" indent="-514350">
              <a:buAutoNum type="arabicPeriod"/>
            </a:pPr>
            <a:r>
              <a:rPr lang="en-US" dirty="0" smtClean="0"/>
              <a:t>Like linkage, the algorithm only uses a measure of dissimilarity between the nodes.  </a:t>
            </a:r>
          </a:p>
          <a:p>
            <a:pPr marL="514350" indent="-514350">
              <a:buAutoNum type="arabicPeriod"/>
            </a:pPr>
            <a:endParaRPr lang="en-US" dirty="0"/>
          </a:p>
          <a:p>
            <a:pPr marL="514350" indent="-514350">
              <a:buAutoNum type="arabicPeriod"/>
            </a:pPr>
            <a:r>
              <a:rPr lang="en-US" dirty="0" smtClean="0"/>
              <a:t>The number of communities, </a:t>
            </a:r>
            <a:r>
              <a:rPr lang="en-US" i="1" dirty="0" smtClean="0"/>
              <a:t>k</a:t>
            </a:r>
            <a:r>
              <a:rPr lang="en-US" dirty="0" smtClean="0"/>
              <a:t>, is a parameter the user must set from the outset.</a:t>
            </a:r>
          </a:p>
          <a:p>
            <a:pPr marL="514350" indent="-514350">
              <a:buAutoNum type="arabicPeriod"/>
            </a:pPr>
            <a:endParaRPr lang="en-US" dirty="0"/>
          </a:p>
          <a:p>
            <a:pPr marL="514350" indent="-514350">
              <a:buAutoNum type="arabicPeriod"/>
            </a:pPr>
            <a:r>
              <a:rPr lang="en-US" dirty="0" smtClean="0"/>
              <a:t>The algorithm is trying to find a minimum – </a:t>
            </a:r>
            <a:r>
              <a:rPr lang="en-US" i="1" dirty="0" smtClean="0"/>
              <a:t>k</a:t>
            </a:r>
            <a:r>
              <a:rPr lang="en-US" dirty="0" smtClean="0"/>
              <a:t> representatives whose associated nodes are as close as possible to them.  This is a very difficult problem globally and the algorithm only finds a </a:t>
            </a:r>
            <a:r>
              <a:rPr lang="en-US" i="1" dirty="0" smtClean="0"/>
              <a:t>local</a:t>
            </a:r>
            <a:r>
              <a:rPr lang="en-US" dirty="0" smtClean="0"/>
              <a:t> solution based on this initial candidates for representatives.</a:t>
            </a:r>
          </a:p>
          <a:p>
            <a:pPr marL="514350" indent="-514350">
              <a:buAutoNum type="arabicPeriod"/>
            </a:pPr>
            <a:endParaRPr lang="en-US" dirty="0"/>
          </a:p>
          <a:p>
            <a:pPr marL="514350" indent="-514350">
              <a:buAutoNum type="arabicPeriod"/>
            </a:pPr>
            <a:r>
              <a:rPr lang="en-US" dirty="0" smtClean="0"/>
              <a:t>The communities in k-means are </a:t>
            </a:r>
            <a:r>
              <a:rPr lang="en-US" i="1" dirty="0" smtClean="0"/>
              <a:t>ball-like </a:t>
            </a:r>
            <a:r>
              <a:rPr lang="en-US" dirty="0" smtClean="0"/>
              <a:t>in that they tend to look like spheres in the high dimensional representation space.  Indeed, if the points in k-means are selected at random from </a:t>
            </a:r>
            <a:r>
              <a:rPr lang="en-US" i="1" dirty="0" smtClean="0"/>
              <a:t>k</a:t>
            </a:r>
            <a:r>
              <a:rPr lang="en-US" dirty="0" smtClean="0"/>
              <a:t> spherical Gaussians distributions, k-means will recover the means of those distributions.  </a:t>
            </a:r>
            <a:endParaRPr lang="en-US" dirty="0"/>
          </a:p>
        </p:txBody>
      </p:sp>
    </p:spTree>
    <p:extLst>
      <p:ext uri="{BB962C8B-B14F-4D97-AF65-F5344CB8AC3E}">
        <p14:creationId xmlns:p14="http://schemas.microsoft.com/office/powerpoint/2010/main" val="2526699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 problems on networks</a:t>
            </a:r>
            <a:endParaRPr lang="en-US" dirty="0"/>
          </a:p>
        </p:txBody>
      </p:sp>
      <p:sp>
        <p:nvSpPr>
          <p:cNvPr id="3" name="Content Placeholder 2"/>
          <p:cNvSpPr>
            <a:spLocks noGrp="1"/>
          </p:cNvSpPr>
          <p:nvPr>
            <p:ph idx="1"/>
          </p:nvPr>
        </p:nvSpPr>
        <p:spPr>
          <a:xfrm>
            <a:off x="838200" y="1825625"/>
            <a:ext cx="5849679" cy="4351338"/>
          </a:xfrm>
        </p:spPr>
        <p:txBody>
          <a:bodyPr>
            <a:normAutofit fontScale="92500" lnSpcReduction="20000"/>
          </a:bodyPr>
          <a:lstStyle/>
          <a:p>
            <a:pPr marL="0" indent="0">
              <a:buNone/>
            </a:pPr>
            <a:r>
              <a:rPr lang="en-US" dirty="0" smtClean="0"/>
              <a:t>In a sense, both linkage and k-means act on the raw data that we use to define a network, but don’t really use network properties. </a:t>
            </a:r>
          </a:p>
          <a:p>
            <a:pPr marL="0" indent="0">
              <a:buNone/>
            </a:pPr>
            <a:endParaRPr lang="en-US" dirty="0"/>
          </a:p>
          <a:p>
            <a:pPr marL="0" indent="0">
              <a:buNone/>
            </a:pPr>
            <a:r>
              <a:rPr lang="en-US" dirty="0" smtClean="0"/>
              <a:t>For our next community detection algorithm, we approach the problem as a network-theoretic one.  This simplest version of this question arises if we try to find two communities: what is the smallest number of edges we need to cut to disconnect the network?</a:t>
            </a:r>
            <a:endParaRPr lang="en-US" dirty="0"/>
          </a:p>
        </p:txBody>
      </p:sp>
      <p:cxnSp>
        <p:nvCxnSpPr>
          <p:cNvPr id="36" name="Straight Connector 35"/>
          <p:cNvCxnSpPr/>
          <p:nvPr/>
        </p:nvCxnSpPr>
        <p:spPr>
          <a:xfrm>
            <a:off x="7166344" y="2573079"/>
            <a:ext cx="4635796" cy="2483754"/>
          </a:xfrm>
          <a:prstGeom prst="line">
            <a:avLst/>
          </a:prstGeom>
          <a:ln w="60325">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7554433" y="553160"/>
            <a:ext cx="4114798" cy="5623803"/>
            <a:chOff x="7554433" y="553160"/>
            <a:chExt cx="4114798" cy="5623803"/>
          </a:xfrm>
        </p:grpSpPr>
        <p:sp>
          <p:nvSpPr>
            <p:cNvPr id="39" name="Oval 38"/>
            <p:cNvSpPr/>
            <p:nvPr/>
          </p:nvSpPr>
          <p:spPr>
            <a:xfrm>
              <a:off x="10786729" y="2084036"/>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Oval 39"/>
            <p:cNvSpPr/>
            <p:nvPr/>
          </p:nvSpPr>
          <p:spPr>
            <a:xfrm>
              <a:off x="8892360" y="55316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Oval 40"/>
            <p:cNvSpPr/>
            <p:nvPr/>
          </p:nvSpPr>
          <p:spPr>
            <a:xfrm>
              <a:off x="8654016" y="2425587"/>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2" name="Oval 41"/>
            <p:cNvSpPr/>
            <p:nvPr/>
          </p:nvSpPr>
          <p:spPr>
            <a:xfrm>
              <a:off x="9753599" y="2909583"/>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3" name="Oval 42"/>
            <p:cNvSpPr/>
            <p:nvPr/>
          </p:nvSpPr>
          <p:spPr>
            <a:xfrm>
              <a:off x="10678188" y="5326358"/>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4" name="Oval 43"/>
            <p:cNvSpPr/>
            <p:nvPr/>
          </p:nvSpPr>
          <p:spPr>
            <a:xfrm>
              <a:off x="8536172" y="405783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Oval 44"/>
            <p:cNvSpPr/>
            <p:nvPr/>
          </p:nvSpPr>
          <p:spPr>
            <a:xfrm>
              <a:off x="7554433" y="5029200"/>
              <a:ext cx="882502" cy="85060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6" name="Straight Connector 45"/>
            <p:cNvCxnSpPr/>
            <p:nvPr/>
          </p:nvCxnSpPr>
          <p:spPr>
            <a:xfrm>
              <a:off x="9602971" y="3092026"/>
              <a:ext cx="150628" cy="233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418674" y="4774019"/>
              <a:ext cx="1217427" cy="680483"/>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9151088" y="1492140"/>
              <a:ext cx="84174" cy="83306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0569648" y="2850889"/>
              <a:ext cx="217081" cy="19322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461301" y="5596214"/>
              <a:ext cx="2108347" cy="176808"/>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753599" y="1329167"/>
              <a:ext cx="1033130" cy="78682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8293837" y="4774019"/>
              <a:ext cx="240563" cy="282814"/>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9364625" y="3701495"/>
              <a:ext cx="476693" cy="356335"/>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40646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70000" lnSpcReduction="20000"/>
              </a:bodyPr>
              <a:lstStyle/>
              <a:p>
                <a:pPr marL="0" indent="0">
                  <a:buNone/>
                </a:pPr>
                <a:r>
                  <a:rPr lang="en-US" dirty="0" smtClean="0"/>
                  <a:t>This problem is a difficult one – the most straightforward method is to simply test all partitions of the network into two and find the one with the least edges that need to be cut to disconnect them.  But this is insane.</a:t>
                </a:r>
              </a:p>
              <a:p>
                <a:pPr marL="0" indent="0">
                  <a:buNone/>
                </a:pPr>
                <a:endParaRPr lang="en-US" dirty="0"/>
              </a:p>
              <a:p>
                <a:pPr marL="0" indent="0">
                  <a:buNone/>
                </a:pPr>
                <a:r>
                  <a:rPr lang="en-US" dirty="0" smtClean="0"/>
                  <a:t>It is helpful to set this up mathematically.  We first define an </a:t>
                </a:r>
                <a:r>
                  <a:rPr lang="en-US" i="1" dirty="0" smtClean="0"/>
                  <a:t>indicator vector</a:t>
                </a:r>
                <a:r>
                  <a:rPr lang="en-US" dirty="0" smtClean="0"/>
                  <a:t> to distinguish between the two sets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e>
                            <m:e>
                              <m:r>
                                <a:rPr lang="en-US" b="0" i="1" smtClean="0">
                                  <a:latin typeface="Cambria Math" panose="02040503050406030204" pitchFamily="18" charset="0"/>
                                </a:rPr>
                                <m:t>−1 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e>
                          </m:eqArr>
                        </m:e>
                      </m:d>
                    </m:oMath>
                  </m:oMathPara>
                </a14:m>
                <a:endParaRPr lang="en-US" dirty="0" smtClean="0"/>
              </a:p>
              <a:p>
                <a:pPr marL="0" indent="0">
                  <a:buNone/>
                </a:pPr>
                <a:r>
                  <a:rPr lang="en-US" dirty="0" smtClean="0"/>
                  <a:t>Then, we have an identity </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num>
                        <m:den>
                          <m:r>
                            <a:rPr lang="en-US" b="0" i="1" smtClean="0">
                              <a:latin typeface="Cambria Math" panose="02040503050406030204" pitchFamily="18" charset="0"/>
                            </a:rPr>
                            <m:t>2</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m:rPr>
                                  <m:nor/>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m:rPr>
                                  <m:nor/>
                                </m:rPr>
                                <a:rPr lang="en-US" b="0" i="0" smtClean="0">
                                  <a:latin typeface="Cambria Math" panose="02040503050406030204" pitchFamily="18" charset="0"/>
                                </a:rPr>
                                <m:t>are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different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sets</m:t>
                              </m:r>
                            </m:e>
                            <m:e>
                              <m:r>
                                <a:rPr lang="en-US" b="0" i="1" smtClean="0">
                                  <a:latin typeface="Cambria Math" panose="02040503050406030204" pitchFamily="18" charset="0"/>
                                </a:rPr>
                                <m:t>1 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m:rPr>
                                  <m:nor/>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m:rPr>
                                  <m:nor/>
                                </m:rPr>
                                <a:rPr lang="en-US" b="0" i="0" smtClean="0">
                                  <a:latin typeface="Cambria Math" panose="02040503050406030204" pitchFamily="18" charset="0"/>
                                </a:rPr>
                                <m:t>are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same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set</m:t>
                              </m:r>
                              <m:r>
                                <a:rPr lang="en-US" b="0" i="1" smtClean="0">
                                  <a:latin typeface="Cambria Math" panose="02040503050406030204" pitchFamily="18" charset="0"/>
                                </a:rPr>
                                <m:t> </m:t>
                              </m:r>
                            </m:e>
                          </m:eqArr>
                        </m:e>
                      </m:d>
                    </m:oMath>
                  </m:oMathPara>
                </a14:m>
                <a:endParaRPr lang="en-US" dirty="0" smtClean="0"/>
              </a:p>
              <a:p>
                <a:pPr marL="0" indent="0">
                  <a:buNone/>
                </a:pPr>
                <a:r>
                  <a:rPr lang="en-US" dirty="0" smtClean="0"/>
                  <a:t>So, to count all the edges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smtClean="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oMath>
                </a14:m>
                <a:r>
                  <a:rPr lang="en-US" i="1" dirty="0" smtClean="0"/>
                  <a:t>:</a:t>
                </a:r>
              </a:p>
              <a:p>
                <a:pPr marL="0" indent="0">
                  <a:buNone/>
                </a:pPr>
                <a:endParaRPr lang="en-US" i="1"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𝐶𝑢𝑡</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(1+</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m:t>
                          </m:r>
                        </m:e>
                      </m:nary>
                    </m:oMath>
                  </m:oMathPara>
                </a14:m>
                <a:endParaRPr lang="en-US" dirty="0" smtClean="0"/>
              </a:p>
              <a:p>
                <a:pPr marL="0" indent="0">
                  <a:buNone/>
                </a:pPr>
                <a:endParaRPr lang="en-US" dirty="0" smtClean="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638" t="-2421" r="-348"/>
                </a:stretch>
              </a:blipFill>
            </p:spPr>
            <p:txBody>
              <a:bodyPr/>
              <a:lstStyle/>
              <a:p>
                <a:r>
                  <a:rPr lang="en-US">
                    <a:noFill/>
                  </a:rPr>
                  <a:t> </a:t>
                </a:r>
              </a:p>
            </p:txBody>
          </p:sp>
        </mc:Fallback>
      </mc:AlternateContent>
    </p:spTree>
    <p:extLst>
      <p:ext uri="{BB962C8B-B14F-4D97-AF65-F5344CB8AC3E}">
        <p14:creationId xmlns:p14="http://schemas.microsoft.com/office/powerpoint/2010/main" val="22383609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cut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936122"/>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𝐶𝑢𝑡</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𝑖𝑗</m:t>
                              </m:r>
                            </m:sub>
                          </m:sSub>
                          <m:r>
                            <a:rPr lang="en-US" i="1">
                              <a:latin typeface="Cambria Math" panose="02040503050406030204" pitchFamily="18" charset="0"/>
                            </a:rPr>
                            <m:t>(1+</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e>
                      </m:nary>
                    </m:oMath>
                  </m:oMathPara>
                </a14:m>
                <a:endParaRPr lang="en-US" dirty="0" smtClean="0"/>
              </a:p>
              <a:p>
                <a:pPr marL="0" indent="0">
                  <a:buNone/>
                </a:pPr>
                <a:endParaRPr lang="en-US" dirty="0"/>
              </a:p>
              <a:p>
                <a:pPr marL="0" indent="0">
                  <a:buNone/>
                </a:pPr>
                <a:r>
                  <a:rPr lang="en-US" dirty="0" smtClean="0"/>
                  <a:t>The goal of spectral clustering is to minimize this quantity, which can be re-written as</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𝐶𝑢𝑡</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𝐿𝑣</m:t>
                      </m:r>
                    </m:oMath>
                  </m:oMathPara>
                </a14:m>
                <a:endParaRPr lang="en-US" b="0" dirty="0" smtClean="0"/>
              </a:p>
              <a:p>
                <a:pPr marL="0" indent="0">
                  <a:buNone/>
                </a:pPr>
                <a:endParaRPr lang="en-US" b="0" dirty="0" smtClean="0"/>
              </a:p>
              <a:p>
                <a:pPr marL="0" indent="0">
                  <a:buNone/>
                </a:pPr>
                <a:r>
                  <a:rPr lang="en-US" dirty="0"/>
                  <a:t>w</a:t>
                </a:r>
                <a:r>
                  <a:rPr lang="en-US" b="0" dirty="0" smtClean="0"/>
                  <a:t>here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smtClean="0"/>
                  <a:t>Given the way we define </a:t>
                </a:r>
                <a:r>
                  <a:rPr lang="en-US" i="1" dirty="0" smtClean="0"/>
                  <a:t>v</a:t>
                </a:r>
                <a:r>
                  <a:rPr lang="en-US" dirty="0" smtClean="0"/>
                  <a:t>, this is still an NP-hard problem!  But, we can relax the constraints to allow </a:t>
                </a:r>
                <a:r>
                  <a:rPr lang="en-US" i="1" dirty="0" smtClean="0"/>
                  <a:t>v</a:t>
                </a:r>
                <a:r>
                  <a:rPr lang="en-US" dirty="0" smtClean="0"/>
                  <a:t> to take any values and the problem can then solved in terms of the minimum non-zero eigenvalue and an associated eigenvector.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936122"/>
              </a:xfrm>
              <a:blipFill rotWithShape="0">
                <a:blip r:embed="rId3"/>
                <a:stretch>
                  <a:fillRect l="-1043" r="-1855" b="-370"/>
                </a:stretch>
              </a:blipFill>
            </p:spPr>
            <p:txBody>
              <a:bodyPr/>
              <a:lstStyle/>
              <a:p>
                <a:r>
                  <a:rPr lang="en-US">
                    <a:noFill/>
                  </a:rPr>
                  <a:t> </a:t>
                </a:r>
              </a:p>
            </p:txBody>
          </p:sp>
        </mc:Fallback>
      </mc:AlternateContent>
    </p:spTree>
    <p:extLst>
      <p:ext uri="{BB962C8B-B14F-4D97-AF65-F5344CB8AC3E}">
        <p14:creationId xmlns:p14="http://schemas.microsoft.com/office/powerpoint/2010/main" val="35392777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83632"/>
                <a:ext cx="10515600" cy="5378115"/>
              </a:xfrm>
            </p:spPr>
            <p:txBody>
              <a:bodyPr>
                <a:normAutofit fontScale="92500" lnSpcReduction="20000"/>
              </a:bodyPr>
              <a:lstStyle/>
              <a:p>
                <a:pPr marL="0" indent="0">
                  <a:buNone/>
                </a:pPr>
                <a:r>
                  <a:rPr lang="en-US" dirty="0" smtClean="0"/>
                  <a:t>To find </a:t>
                </a:r>
                <a:r>
                  <a:rPr lang="en-US" i="1" dirty="0" smtClean="0"/>
                  <a:t>k</a:t>
                </a:r>
                <a:r>
                  <a:rPr lang="en-US" dirty="0" smtClean="0"/>
                  <a:t> clusters using spectral clustering:</a:t>
                </a:r>
              </a:p>
              <a:p>
                <a:pPr marL="0" indent="0">
                  <a:buNone/>
                </a:pPr>
                <a:endParaRPr lang="en-US" dirty="0"/>
              </a:p>
              <a:p>
                <a:pPr marL="514350" indent="-514350">
                  <a:buAutoNum type="arabicPeriod"/>
                </a:pPr>
                <a:r>
                  <a:rPr lang="en-US" dirty="0" smtClean="0"/>
                  <a:t>Form one of the graph Laplacians.  Let </a:t>
                </a:r>
                <a:r>
                  <a:rPr lang="en-US" i="1" dirty="0" smtClean="0"/>
                  <a:t>D</a:t>
                </a:r>
                <a:r>
                  <a:rPr lang="en-US" dirty="0" smtClean="0"/>
                  <a:t> be the diagonal matrix of degrees of the nodes.  Then,</a:t>
                </a:r>
                <a:br>
                  <a:rPr lang="en-US" dirty="0" smtClean="0"/>
                </a:b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r>
                  <a:rPr lang="en-US" b="0" dirty="0" smtClean="0"/>
                  <a:t/>
                </a:r>
                <a:br>
                  <a:rPr lang="en-US" b="0" dirty="0" smtClean="0"/>
                </a:b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−1</m:t>
                        </m:r>
                      </m:sup>
                    </m:sSup>
                    <m:r>
                      <a:rPr lang="en-US" b="0" i="1" smtClean="0">
                        <a:latin typeface="Cambria Math" panose="02040503050406030204" pitchFamily="18" charset="0"/>
                      </a:rPr>
                      <m:t>𝐴</m:t>
                    </m:r>
                  </m:oMath>
                </a14:m>
                <a:endParaRPr lang="en-US" b="0" dirty="0" smtClean="0"/>
              </a:p>
              <a:p>
                <a:pPr marL="514350" indent="-514350">
                  <a:buAutoNum type="arabicPeriod"/>
                </a:pPr>
                <a:endParaRPr lang="en-US" b="0" dirty="0" smtClean="0"/>
              </a:p>
              <a:p>
                <a:pPr marL="514350" indent="-514350">
                  <a:buAutoNum type="arabicPeriod"/>
                </a:pPr>
                <a:r>
                  <a:rPr lang="en-US" b="0" dirty="0" smtClean="0"/>
                  <a:t>Find the eigenvalues of </a:t>
                </a:r>
                <a:r>
                  <a:rPr lang="en-US" b="0" i="1" dirty="0" smtClean="0"/>
                  <a:t>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r>
                          <a:rPr lang="en-US" b="0" i="1" smtClean="0">
                            <a:latin typeface="Cambria Math" panose="02040503050406030204" pitchFamily="18" charset="0"/>
                          </a:rPr>
                          <m:t>𝜆</m:t>
                        </m:r>
                      </m:e>
                      <m:sub>
                        <m:r>
                          <a:rPr lang="en-US" b="0" i="1" smtClean="0">
                            <a:latin typeface="Cambria Math" panose="02040503050406030204" pitchFamily="18" charset="0"/>
                          </a:rPr>
                          <m:t>0</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b="0" dirty="0" smtClean="0"/>
                  <a:t>, and associated eigenvectors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b="0" dirty="0" smtClean="0"/>
                  <a:t>.</a:t>
                </a:r>
              </a:p>
              <a:p>
                <a:pPr marL="514350" indent="-514350">
                  <a:buAutoNum type="arabicPeriod"/>
                </a:pPr>
                <a:endParaRPr lang="en-US" dirty="0" smtClean="0"/>
              </a:p>
              <a:p>
                <a:pPr marL="514350" indent="-514350">
                  <a:buAutoNum type="arabicPeriod"/>
                </a:pPr>
                <a:r>
                  <a:rPr lang="en-US" dirty="0" smtClean="0"/>
                  <a:t>Cluster using k-means on the embedding given by</a:t>
                </a:r>
                <a:br>
                  <a:rPr lang="en-US" dirty="0" smtClean="0"/>
                </a:b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𝑘</m:t>
                        </m:r>
                      </m:sup>
                    </m:sSup>
                  </m:oMath>
                </a14:m>
                <a:r>
                  <a:rPr lang="en-US" b="0" dirty="0" smtClean="0">
                    <a:ea typeface="Cambria Math" panose="02040503050406030204" pitchFamily="18" charset="0"/>
                  </a:rPr>
                  <a:t/>
                </a:r>
                <a:br>
                  <a:rPr lang="en-US" b="0" dirty="0" smtClean="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oMath>
                </a14:m>
                <a:endParaRPr lang="en-US" b="0" dirty="0" smtClean="0"/>
              </a:p>
              <a:p>
                <a:pPr marL="514350" indent="-514350">
                  <a:buAutoNum type="arabicPeriod"/>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83632"/>
                <a:ext cx="10515600" cy="5378115"/>
              </a:xfrm>
              <a:blipFill rotWithShape="0">
                <a:blip r:embed="rId3"/>
                <a:stretch>
                  <a:fillRect l="-1043" t="-3175"/>
                </a:stretch>
              </a:blipFill>
            </p:spPr>
            <p:txBody>
              <a:bodyPr/>
              <a:lstStyle/>
              <a:p>
                <a:r>
                  <a:rPr lang="en-US">
                    <a:noFill/>
                  </a:rPr>
                  <a:t> </a:t>
                </a:r>
              </a:p>
            </p:txBody>
          </p:sp>
        </mc:Fallback>
      </mc:AlternateContent>
    </p:spTree>
    <p:extLst>
      <p:ext uri="{BB962C8B-B14F-4D97-AF65-F5344CB8AC3E}">
        <p14:creationId xmlns:p14="http://schemas.microsoft.com/office/powerpoint/2010/main" val="6782436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Trade Networks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Trade networks are often used in International Relations as they contain potential explanatory variables for state interactions of different types.  </a:t>
            </a:r>
          </a:p>
          <a:p>
            <a:pPr marL="0" indent="0">
              <a:buNone/>
            </a:pPr>
            <a:endParaRPr lang="en-US" dirty="0"/>
          </a:p>
          <a:p>
            <a:pPr marL="0" indent="0">
              <a:buNone/>
            </a:pPr>
            <a:r>
              <a:rPr lang="en-US" dirty="0" smtClean="0"/>
              <a:t>We choose trade networks as an example for several reasons.  First, it is naturally network data – we have totals of imports and exports between each pair of countries – rather than data that can easily be used with k-means or linkage.  Second,  communities derived using spectral clustering have natural interpretations in the setting of a trade network.  Third, communities in a trade network give us </a:t>
            </a:r>
            <a:r>
              <a:rPr lang="en-US" dirty="0" err="1" smtClean="0"/>
              <a:t>meso</a:t>
            </a:r>
            <a:r>
              <a:rPr lang="en-US" dirty="0" smtClean="0"/>
              <a:t>-scale information about the network that can be used, for example, as covariates in regressions.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89263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3516" y="365125"/>
            <a:ext cx="7248985" cy="7248985"/>
          </a:xfrm>
        </p:spPr>
      </p:pic>
      <p:sp>
        <p:nvSpPr>
          <p:cNvPr id="2" name="Title 1"/>
          <p:cNvSpPr>
            <a:spLocks noGrp="1"/>
          </p:cNvSpPr>
          <p:nvPr>
            <p:ph type="title"/>
          </p:nvPr>
        </p:nvSpPr>
        <p:spPr/>
        <p:txBody>
          <a:bodyPr/>
          <a:lstStyle/>
          <a:p>
            <a:r>
              <a:rPr lang="en-US" dirty="0" smtClean="0"/>
              <a:t>World Trade Network:  2000</a:t>
            </a:r>
            <a:endParaRPr lang="en-US" dirty="0"/>
          </a:p>
        </p:txBody>
      </p:sp>
      <p:sp>
        <p:nvSpPr>
          <p:cNvPr id="6" name="TextBox 5"/>
          <p:cNvSpPr txBox="1"/>
          <p:nvPr/>
        </p:nvSpPr>
        <p:spPr>
          <a:xfrm>
            <a:off x="252663" y="6211669"/>
            <a:ext cx="12260179" cy="646331"/>
          </a:xfrm>
          <a:prstGeom prst="rect">
            <a:avLst/>
          </a:prstGeom>
          <a:noFill/>
        </p:spPr>
        <p:txBody>
          <a:bodyPr wrap="square" rtlCol="0">
            <a:spAutoFit/>
          </a:bodyPr>
          <a:lstStyle/>
          <a:p>
            <a:r>
              <a:rPr lang="en-US" dirty="0" smtClean="0"/>
              <a:t>Data:  </a:t>
            </a:r>
          </a:p>
          <a:p>
            <a:r>
              <a:rPr lang="en-US" dirty="0" err="1" smtClean="0"/>
              <a:t>Barbieri</a:t>
            </a:r>
            <a:r>
              <a:rPr lang="en-US" dirty="0"/>
              <a:t>, K., </a:t>
            </a:r>
            <a:r>
              <a:rPr lang="en-US" dirty="0" err="1"/>
              <a:t>Keshk</a:t>
            </a:r>
            <a:r>
              <a:rPr lang="en-US" dirty="0"/>
              <a:t>, O., </a:t>
            </a:r>
            <a:r>
              <a:rPr lang="en-US" dirty="0" err="1"/>
              <a:t>Pollins</a:t>
            </a:r>
            <a:r>
              <a:rPr lang="en-US" dirty="0"/>
              <a:t>, B., 2008. Correlates of war project trade data set codebook, version 2.01. </a:t>
            </a:r>
          </a:p>
        </p:txBody>
      </p:sp>
    </p:spTree>
    <p:extLst>
      <p:ext uri="{BB962C8B-B14F-4D97-AF65-F5344CB8AC3E}">
        <p14:creationId xmlns:p14="http://schemas.microsoft.com/office/powerpoint/2010/main" val="162807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 in 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smtClean="0"/>
                  <a:t>Prepare your data.  For the WTW, we’ll make two simplifications:</a:t>
                </a:r>
                <a:br>
                  <a:rPr lang="en-US" dirty="0" smtClean="0"/>
                </a:br>
                <a:endParaRPr lang="en-US" dirty="0" smtClean="0"/>
              </a:p>
              <a:p>
                <a:pPr marL="971550" lvl="1" indent="-514350">
                  <a:buFont typeface="+mj-lt"/>
                  <a:buAutoNum type="alphaLcParenR"/>
                </a:pPr>
                <a:r>
                  <a:rPr lang="en-US" dirty="0" smtClean="0"/>
                  <a:t>Threshold for the top 5% of links as we did in the previous slide.</a:t>
                </a:r>
              </a:p>
              <a:p>
                <a:pPr marL="971550" lvl="1" indent="-514350">
                  <a:buFont typeface="+mj-lt"/>
                  <a:buAutoNum type="alphaLcParenR"/>
                </a:pPr>
                <a:r>
                  <a:rPr lang="en-US" dirty="0" smtClean="0"/>
                  <a:t>Symmetrize and “</a:t>
                </a:r>
                <a:r>
                  <a:rPr lang="en-US" dirty="0" err="1" smtClean="0"/>
                  <a:t>binarize</a:t>
                </a:r>
                <a:r>
                  <a:rPr lang="en-US" dirty="0" smtClean="0"/>
                  <a:t>” the matrix.</a:t>
                </a:r>
                <a:br>
                  <a:rPr lang="en-US" dirty="0" smtClean="0"/>
                </a:br>
                <a:endParaRPr lang="en-US" dirty="0" smtClean="0"/>
              </a:p>
              <a:p>
                <a:pPr marL="514350" indent="-514350">
                  <a:buFont typeface="+mj-lt"/>
                  <a:buAutoNum type="arabicPeriod"/>
                </a:pPr>
                <a:r>
                  <a:rPr lang="en-US" dirty="0" smtClean="0"/>
                  <a:t>Form the graph Laplacian:</a:t>
                </a:r>
                <a:br>
                  <a:rPr lang="en-US" dirty="0" smtClean="0"/>
                </a:br>
                <a:endParaRPr lang="en-US" dirty="0" smtClean="0"/>
              </a:p>
              <a:p>
                <a:pPr marL="971550" lvl="1" indent="-514350">
                  <a:buFont typeface="+mj-lt"/>
                  <a:buAutoNum type="alphaLcParenR"/>
                </a:pPr>
                <a:r>
                  <a:rPr lang="en-US" dirty="0" smtClean="0"/>
                  <a:t>Create the diagonal matrix of degrees</a:t>
                </a:r>
              </a:p>
              <a:p>
                <a:pPr marL="971550" lvl="1" indent="-514350">
                  <a:buFont typeface="+mj-lt"/>
                  <a:buAutoNum type="alphaLcParenR"/>
                </a:pPr>
                <a:r>
                  <a:rPr lang="en-US" dirty="0" smtClean="0"/>
                  <a:t>We’ll use the symmetrized Laplacian</a:t>
                </a:r>
                <a:br>
                  <a:rPr lang="en-US" dirty="0" smtClean="0"/>
                </a:b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28" t="-2241"/>
                </a:stretch>
              </a:blipFill>
            </p:spPr>
            <p:txBody>
              <a:bodyPr/>
              <a:lstStyle/>
              <a:p>
                <a:r>
                  <a:rPr lang="en-US">
                    <a:noFill/>
                  </a:rPr>
                  <a:t> </a:t>
                </a:r>
              </a:p>
            </p:txBody>
          </p:sp>
        </mc:Fallback>
      </mc:AlternateContent>
    </p:spTree>
    <p:extLst>
      <p:ext uri="{BB962C8B-B14F-4D97-AF65-F5344CB8AC3E}">
        <p14:creationId xmlns:p14="http://schemas.microsoft.com/office/powerpoint/2010/main" val="21308076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latin typeface="Consolas" panose="020B0609020204030204" pitchFamily="49" charset="0"/>
                <a:cs typeface="Consolas" panose="020B0609020204030204" pitchFamily="49" charset="0"/>
              </a:rPr>
              <a:t>#Read </a:t>
            </a:r>
            <a:r>
              <a:rPr lang="en-US" dirty="0">
                <a:latin typeface="Consolas" panose="020B0609020204030204" pitchFamily="49" charset="0"/>
                <a:cs typeface="Consolas" panose="020B0609020204030204" pitchFamily="49" charset="0"/>
              </a:rPr>
              <a:t>in the binary symmetric trade network data</a:t>
            </a:r>
          </a:p>
          <a:p>
            <a:pPr marL="0" indent="0">
              <a:buNone/>
            </a:pPr>
            <a:r>
              <a:rPr lang="en-US" dirty="0">
                <a:latin typeface="Consolas" panose="020B0609020204030204" pitchFamily="49" charset="0"/>
                <a:cs typeface="Consolas" panose="020B0609020204030204" pitchFamily="49" charset="0"/>
              </a:rPr>
              <a:t>T&lt;-</a:t>
            </a:r>
            <a:r>
              <a:rPr lang="en-US" dirty="0" err="1">
                <a:latin typeface="Consolas" panose="020B0609020204030204" pitchFamily="49" charset="0"/>
                <a:cs typeface="Consolas" panose="020B0609020204030204" pitchFamily="49" charset="0"/>
              </a:rPr>
              <a:t>read.table</a:t>
            </a:r>
            <a:r>
              <a:rPr lang="en-US" dirty="0">
                <a:latin typeface="Consolas" panose="020B0609020204030204" pitchFamily="49" charset="0"/>
                <a:cs typeface="Consolas" panose="020B0609020204030204" pitchFamily="49" charset="0"/>
              </a:rPr>
              <a:t>("WTW2000b.csv", header = FALSE, </a:t>
            </a:r>
            <a:r>
              <a:rPr lang="en-US" dirty="0" err="1">
                <a:latin typeface="Consolas" panose="020B0609020204030204" pitchFamily="49" charset="0"/>
                <a:cs typeface="Consolas" panose="020B0609020204030204" pitchFamily="49" charset="0"/>
              </a:rPr>
              <a:t>sep</a:t>
            </a:r>
            <a:r>
              <a:rPr lang="en-US" dirty="0">
                <a:latin typeface="Consolas" panose="020B0609020204030204" pitchFamily="49" charset="0"/>
                <a:cs typeface="Consolas" panose="020B0609020204030204" pitchFamily="49" charset="0"/>
              </a:rPr>
              <a:t> = ",")</a:t>
            </a:r>
          </a:p>
          <a:p>
            <a:pPr marL="0" indent="0">
              <a:buNone/>
            </a:pPr>
            <a:r>
              <a:rPr lang="en-US" dirty="0" smtClean="0">
                <a:latin typeface="Consolas" panose="020B0609020204030204" pitchFamily="49" charset="0"/>
                <a:cs typeface="Consolas" panose="020B0609020204030204" pitchFamily="49" charset="0"/>
              </a:rPr>
              <a:t>#Convert </a:t>
            </a:r>
            <a:r>
              <a:rPr lang="en-US" dirty="0">
                <a:latin typeface="Consolas" panose="020B0609020204030204" pitchFamily="49" charset="0"/>
                <a:cs typeface="Consolas" panose="020B0609020204030204" pitchFamily="49" charset="0"/>
              </a:rPr>
              <a:t>the table to a matrix</a:t>
            </a:r>
          </a:p>
          <a:p>
            <a:pPr marL="0" indent="0">
              <a:buNone/>
            </a:pPr>
            <a:r>
              <a:rPr lang="en-US" dirty="0">
                <a:latin typeface="Consolas" panose="020B0609020204030204" pitchFamily="49" charset="0"/>
                <a:cs typeface="Consolas" panose="020B0609020204030204" pitchFamily="49" charset="0"/>
              </a:rPr>
              <a:t>T&lt;-</a:t>
            </a:r>
            <a:r>
              <a:rPr lang="en-US" dirty="0" err="1">
                <a:latin typeface="Consolas" panose="020B0609020204030204" pitchFamily="49" charset="0"/>
                <a:cs typeface="Consolas" panose="020B0609020204030204" pitchFamily="49" charset="0"/>
              </a:rPr>
              <a:t>as.matrix</a:t>
            </a:r>
            <a:r>
              <a:rPr lang="en-US" dirty="0">
                <a:latin typeface="Consolas" panose="020B0609020204030204" pitchFamily="49" charset="0"/>
                <a:cs typeface="Consolas" panose="020B0609020204030204" pitchFamily="49" charset="0"/>
              </a:rPr>
              <a:t>(T)</a:t>
            </a:r>
          </a:p>
          <a:p>
            <a:pPr marL="0" indent="0">
              <a:buNone/>
            </a:pP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Preallocate</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the diagonal matrix</a:t>
            </a:r>
          </a:p>
          <a:p>
            <a:pPr marL="0" indent="0">
              <a:buNone/>
            </a:pPr>
            <a:r>
              <a:rPr lang="en-US" dirty="0">
                <a:latin typeface="Consolas" panose="020B0609020204030204" pitchFamily="49" charset="0"/>
                <a:cs typeface="Consolas" panose="020B0609020204030204" pitchFamily="49" charset="0"/>
              </a:rPr>
              <a:t>D&lt;-matrix(rep(0,96^2),</a:t>
            </a:r>
            <a:r>
              <a:rPr lang="en-US" dirty="0" err="1">
                <a:latin typeface="Consolas" panose="020B0609020204030204" pitchFamily="49" charset="0"/>
                <a:cs typeface="Consolas" panose="020B0609020204030204" pitchFamily="49" charset="0"/>
              </a:rPr>
              <a:t>nrow</a:t>
            </a:r>
            <a:r>
              <a:rPr lang="en-US" dirty="0">
                <a:latin typeface="Consolas" panose="020B0609020204030204" pitchFamily="49" charset="0"/>
                <a:cs typeface="Consolas" panose="020B0609020204030204" pitchFamily="49" charset="0"/>
              </a:rPr>
              <a:t>=96,ncol=96)</a:t>
            </a:r>
          </a:p>
          <a:p>
            <a:pPr marL="0" indent="0">
              <a:buNone/>
            </a:pPr>
            <a:r>
              <a:rPr lang="en-US" dirty="0" smtClean="0">
                <a:latin typeface="Consolas" panose="020B0609020204030204" pitchFamily="49" charset="0"/>
                <a:cs typeface="Consolas" panose="020B0609020204030204" pitchFamily="49" charset="0"/>
              </a:rPr>
              <a:t>#Populate </a:t>
            </a:r>
            <a:r>
              <a:rPr lang="en-US" dirty="0">
                <a:latin typeface="Consolas" panose="020B0609020204030204" pitchFamily="49" charset="0"/>
                <a:cs typeface="Consolas" panose="020B0609020204030204" pitchFamily="49" charset="0"/>
              </a:rPr>
              <a:t>the diagonal elements</a:t>
            </a:r>
          </a:p>
          <a:p>
            <a:pPr marL="0" indent="0">
              <a:buNone/>
            </a:pPr>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1:96){</a:t>
            </a:r>
          </a:p>
          <a:p>
            <a:pPr marL="0" indent="0">
              <a:buNone/>
            </a:pPr>
            <a:r>
              <a:rPr lang="en-US" dirty="0">
                <a:latin typeface="Consolas" panose="020B0609020204030204" pitchFamily="49" charset="0"/>
                <a:cs typeface="Consolas" panose="020B0609020204030204" pitchFamily="49" charset="0"/>
              </a:rPr>
              <a:t>  D[</a:t>
            </a:r>
            <a:r>
              <a:rPr lang="en-US" dirty="0" err="1">
                <a:latin typeface="Consolas" panose="020B0609020204030204" pitchFamily="49" charset="0"/>
                <a:cs typeface="Consolas" panose="020B0609020204030204" pitchFamily="49" charset="0"/>
              </a:rPr>
              <a:t>i,i</a:t>
            </a:r>
            <a:r>
              <a:rPr lang="en-US" dirty="0">
                <a:latin typeface="Consolas" panose="020B0609020204030204" pitchFamily="49" charset="0"/>
                <a:cs typeface="Consolas" panose="020B0609020204030204" pitchFamily="49" charset="0"/>
              </a:rPr>
              <a:t>]=1/</a:t>
            </a:r>
            <a:r>
              <a:rPr lang="en-US" dirty="0" err="1">
                <a:latin typeface="Consolas" panose="020B0609020204030204" pitchFamily="49" charset="0"/>
                <a:cs typeface="Consolas" panose="020B0609020204030204" pitchFamily="49" charset="0"/>
              </a:rPr>
              <a:t>sqrt</a:t>
            </a:r>
            <a:r>
              <a:rPr lang="en-US" dirty="0">
                <a:latin typeface="Consolas" panose="020B0609020204030204" pitchFamily="49" charset="0"/>
                <a:cs typeface="Consolas" panose="020B0609020204030204" pitchFamily="49" charset="0"/>
              </a:rPr>
              <a:t>(sum(T[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a:t>
            </a:r>
          </a:p>
          <a:p>
            <a:pPr marL="0" indent="0">
              <a:buNone/>
            </a:pPr>
            <a:r>
              <a:rPr lang="en-US" dirty="0" smtClean="0">
                <a:latin typeface="Consolas" panose="020B0609020204030204" pitchFamily="49" charset="0"/>
                <a:cs typeface="Consolas" panose="020B0609020204030204" pitchFamily="49" charset="0"/>
              </a:rPr>
              <a:t>#Compute </a:t>
            </a:r>
            <a:r>
              <a:rPr lang="en-US" dirty="0">
                <a:latin typeface="Consolas" panose="020B0609020204030204" pitchFamily="49" charset="0"/>
                <a:cs typeface="Consolas" panose="020B0609020204030204" pitchFamily="49" charset="0"/>
              </a:rPr>
              <a:t>the Laplacian</a:t>
            </a:r>
          </a:p>
          <a:p>
            <a:pPr marL="0" indent="0">
              <a:buNone/>
            </a:pPr>
            <a:r>
              <a:rPr lang="en-US" dirty="0">
                <a:latin typeface="Consolas" panose="020B0609020204030204" pitchFamily="49" charset="0"/>
                <a:cs typeface="Consolas" panose="020B0609020204030204" pitchFamily="49" charset="0"/>
              </a:rPr>
              <a:t>L=</a:t>
            </a:r>
            <a:r>
              <a:rPr lang="en-US" dirty="0" err="1">
                <a:latin typeface="Consolas" panose="020B0609020204030204" pitchFamily="49" charset="0"/>
                <a:cs typeface="Consolas" panose="020B0609020204030204" pitchFamily="49" charset="0"/>
              </a:rPr>
              <a:t>diag</a:t>
            </a:r>
            <a:r>
              <a:rPr lang="en-US" dirty="0">
                <a:latin typeface="Consolas" panose="020B0609020204030204" pitchFamily="49" charset="0"/>
                <a:cs typeface="Consolas" panose="020B0609020204030204" pitchFamily="49" charset="0"/>
              </a:rPr>
              <a:t>(96)-D%*%T%*%D</a:t>
            </a:r>
          </a:p>
        </p:txBody>
      </p:sp>
    </p:spTree>
    <p:extLst>
      <p:ext uri="{BB962C8B-B14F-4D97-AF65-F5344CB8AC3E}">
        <p14:creationId xmlns:p14="http://schemas.microsoft.com/office/powerpoint/2010/main" val="1480864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46981" cy="1325563"/>
          </a:xfrm>
        </p:spPr>
        <p:txBody>
          <a:bodyPr>
            <a:normAutofit fontScale="90000"/>
          </a:bodyPr>
          <a:lstStyle/>
          <a:p>
            <a:r>
              <a:rPr lang="en-US" dirty="0"/>
              <a:t>Why do we wish to </a:t>
            </a:r>
            <a:r>
              <a:rPr lang="en-US" dirty="0" smtClean="0"/>
              <a:t>partition </a:t>
            </a:r>
            <a:r>
              <a:rPr lang="en-US" dirty="0"/>
              <a:t>our network?</a:t>
            </a:r>
            <a:br>
              <a:rPr lang="en-US" dirty="0"/>
            </a:br>
            <a:endParaRPr lang="en-US" dirty="0"/>
          </a:p>
        </p:txBody>
      </p:sp>
      <p:graphicFrame>
        <p:nvGraphicFramePr>
          <p:cNvPr id="4" name="Diagram 3"/>
          <p:cNvGraphicFramePr/>
          <p:nvPr>
            <p:extLst>
              <p:ext uri="{D42A27DB-BD31-4B8C-83A1-F6EECF244321}">
                <p14:modId xmlns:p14="http://schemas.microsoft.com/office/powerpoint/2010/main" val="2885466648"/>
              </p:ext>
            </p:extLst>
          </p:nvPr>
        </p:nvGraphicFramePr>
        <p:xfrm>
          <a:off x="2042632" y="126921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6300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 in R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3"/>
                </a:pPr>
                <a:r>
                  <a:rPr lang="en-US" dirty="0" smtClean="0"/>
                  <a:t>Compute all the eigenvalues and eigenvectors of </a:t>
                </a:r>
                <a:r>
                  <a:rPr lang="en-US" i="1" dirty="0" smtClean="0"/>
                  <a:t>L</a:t>
                </a:r>
                <a:r>
                  <a:rPr lang="en-US" dirty="0" smtClean="0"/>
                  <a:t>.</a:t>
                </a:r>
              </a:p>
              <a:p>
                <a:pPr marL="514350" indent="-514350">
                  <a:buFont typeface="+mj-lt"/>
                  <a:buAutoNum type="arabicPeriod" startAt="3"/>
                </a:pPr>
                <a:endParaRPr lang="en-US" dirty="0"/>
              </a:p>
              <a:p>
                <a:pPr marL="514350" indent="-514350">
                  <a:buFont typeface="+mj-lt"/>
                  <a:buAutoNum type="arabicPeriod" startAt="3"/>
                </a:pPr>
                <a:r>
                  <a:rPr lang="en-US" dirty="0" smtClean="0"/>
                  <a:t>Select the </a:t>
                </a:r>
                <a:r>
                  <a:rPr lang="en-US" i="1" dirty="0" smtClean="0"/>
                  <a:t>k </a:t>
                </a:r>
                <a:r>
                  <a:rPr lang="en-US" dirty="0" smtClean="0"/>
                  <a:t>eigenvectors,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oMath>
                </a14:m>
                <a:r>
                  <a:rPr lang="en-US" dirty="0" smtClean="0"/>
                  <a:t> associated with the smallest </a:t>
                </a:r>
                <a:r>
                  <a:rPr lang="en-US" i="1" dirty="0" smtClean="0"/>
                  <a:t>k </a:t>
                </a:r>
                <a:r>
                  <a:rPr lang="en-US" dirty="0" smtClean="0"/>
                  <a:t>non-zero eigenvalues.</a:t>
                </a:r>
              </a:p>
              <a:p>
                <a:pPr marL="514350" indent="-514350">
                  <a:buFont typeface="+mj-lt"/>
                  <a:buAutoNum type="arabicPeriod" startAt="3"/>
                </a:pPr>
                <a:endParaRPr lang="en-US" dirty="0"/>
              </a:p>
              <a:p>
                <a:pPr marL="514350" indent="-514350">
                  <a:buFont typeface="+mj-lt"/>
                  <a:buAutoNum type="arabicPeriod" startAt="3"/>
                </a:pPr>
                <a:r>
                  <a:rPr lang="en-US" dirty="0" smtClean="0"/>
                  <a:t>Using k-means, cluster the data using the eigenvectors as coordinates of the </a:t>
                </a:r>
                <a:r>
                  <a:rPr lang="en-US" i="1" dirty="0" smtClean="0"/>
                  <a:t>spectral embedding: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𝑘</m:t>
                          </m:r>
                        </m:sup>
                      </m:sSup>
                    </m:oMath>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3"/>
                <a:stretch>
                  <a:fillRect l="-1101" t="-2381"/>
                </a:stretch>
              </a:blipFill>
            </p:spPr>
            <p:txBody>
              <a:bodyPr/>
              <a:lstStyle/>
              <a:p>
                <a:r>
                  <a:rPr lang="en-US">
                    <a:noFill/>
                  </a:rPr>
                  <a:t> </a:t>
                </a:r>
              </a:p>
            </p:txBody>
          </p:sp>
        </mc:Fallback>
      </mc:AlternateContent>
    </p:spTree>
    <p:extLst>
      <p:ext uri="{BB962C8B-B14F-4D97-AF65-F5344CB8AC3E}">
        <p14:creationId xmlns:p14="http://schemas.microsoft.com/office/powerpoint/2010/main" val="3648883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cs typeface="Consolas" panose="020B0609020204030204" pitchFamily="49" charset="0"/>
              </a:rPr>
              <a:t>#Compute the </a:t>
            </a:r>
            <a:r>
              <a:rPr lang="en-US" dirty="0" err="1">
                <a:latin typeface="Consolas" panose="020B0609020204030204" pitchFamily="49" charset="0"/>
                <a:cs typeface="Consolas" panose="020B0609020204030204" pitchFamily="49" charset="0"/>
              </a:rPr>
              <a:t>eigendata</a:t>
            </a:r>
            <a:r>
              <a:rPr lang="en-US" dirty="0">
                <a:latin typeface="Consolas" panose="020B0609020204030204" pitchFamily="49" charset="0"/>
                <a:cs typeface="Consolas" panose="020B0609020204030204" pitchFamily="49" charset="0"/>
              </a:rPr>
              <a:t> for the matrix L</a:t>
            </a:r>
          </a:p>
          <a:p>
            <a:pPr marL="0" indent="0">
              <a:buNone/>
            </a:pPr>
            <a:r>
              <a:rPr lang="en-US" dirty="0">
                <a:latin typeface="Consolas" panose="020B0609020204030204" pitchFamily="49" charset="0"/>
                <a:cs typeface="Consolas" panose="020B0609020204030204" pitchFamily="49" charset="0"/>
              </a:rPr>
              <a:t>EV&lt;-</a:t>
            </a:r>
            <a:r>
              <a:rPr lang="en-US" dirty="0" err="1">
                <a:latin typeface="Consolas" panose="020B0609020204030204" pitchFamily="49" charset="0"/>
                <a:cs typeface="Consolas" panose="020B0609020204030204" pitchFamily="49" charset="0"/>
              </a:rPr>
              <a:t>eigen</a:t>
            </a:r>
            <a:r>
              <a:rPr lang="en-US" dirty="0">
                <a:latin typeface="Consolas" panose="020B0609020204030204" pitchFamily="49" charset="0"/>
                <a:cs typeface="Consolas" panose="020B0609020204030204" pitchFamily="49" charset="0"/>
              </a:rPr>
              <a:t>(L, TRUE , </a:t>
            </a:r>
            <a:r>
              <a:rPr lang="en-US" dirty="0" err="1">
                <a:latin typeface="Consolas" panose="020B0609020204030204" pitchFamily="49" charset="0"/>
                <a:cs typeface="Consolas" panose="020B0609020204030204" pitchFamily="49" charset="0"/>
              </a:rPr>
              <a:t>only.values</a:t>
            </a:r>
            <a:r>
              <a:rPr lang="en-US" dirty="0">
                <a:latin typeface="Consolas" panose="020B0609020204030204" pitchFamily="49" charset="0"/>
                <a:cs typeface="Consolas" panose="020B0609020204030204" pitchFamily="49" charset="0"/>
              </a:rPr>
              <a:t> = FALSE, EISPACK = FALSE)</a:t>
            </a:r>
          </a:p>
          <a:p>
            <a:pPr marL="0" indent="0">
              <a:buNone/>
            </a:pPr>
            <a:r>
              <a:rPr lang="en-US" dirty="0">
                <a:latin typeface="Consolas" panose="020B0609020204030204" pitchFamily="49" charset="0"/>
                <a:cs typeface="Consolas" panose="020B0609020204030204" pitchFamily="49" charset="0"/>
              </a:rPr>
              <a:t>#Pull out the eigenvectors</a:t>
            </a:r>
          </a:p>
          <a:p>
            <a:pPr marL="0" indent="0">
              <a:buNone/>
            </a:pPr>
            <a:r>
              <a:rPr lang="en-US" dirty="0">
                <a:latin typeface="Consolas" panose="020B0609020204030204" pitchFamily="49" charset="0"/>
                <a:cs typeface="Consolas" panose="020B0609020204030204" pitchFamily="49" charset="0"/>
              </a:rPr>
              <a:t>V&lt;-</a:t>
            </a:r>
            <a:r>
              <a:rPr lang="en-US" dirty="0" err="1">
                <a:latin typeface="Consolas" panose="020B0609020204030204" pitchFamily="49" charset="0"/>
                <a:cs typeface="Consolas" panose="020B0609020204030204" pitchFamily="49" charset="0"/>
              </a:rPr>
              <a:t>EV$vectors</a:t>
            </a: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#To find, for example, five clusters, we use k-means on the eigenvectors associates to the smallest </a:t>
            </a:r>
            <a:r>
              <a:rPr lang="en-US" i="1" dirty="0">
                <a:latin typeface="Consolas" panose="020B0609020204030204" pitchFamily="49" charset="0"/>
                <a:cs typeface="Consolas" panose="020B0609020204030204" pitchFamily="49" charset="0"/>
              </a:rPr>
              <a:t>5</a:t>
            </a:r>
            <a:r>
              <a:rPr lang="en-US" dirty="0">
                <a:latin typeface="Consolas" panose="020B0609020204030204" pitchFamily="49" charset="0"/>
                <a:cs typeface="Consolas" panose="020B0609020204030204" pitchFamily="49" charset="0"/>
              </a:rPr>
              <a:t> nonzero eigenvalues.</a:t>
            </a:r>
          </a:p>
          <a:p>
            <a:pPr marL="0" indent="0">
              <a:buNone/>
            </a:pPr>
            <a:r>
              <a:rPr lang="en-US" dirty="0">
                <a:latin typeface="Consolas" panose="020B0609020204030204" pitchFamily="49" charset="0"/>
                <a:cs typeface="Consolas" panose="020B0609020204030204" pitchFamily="49" charset="0"/>
              </a:rPr>
              <a:t>#As with all applications of k-means, the </a:t>
            </a:r>
            <a:r>
              <a:rPr lang="en-US" dirty="0" err="1">
                <a:latin typeface="Consolas" panose="020B0609020204030204" pitchFamily="49" charset="0"/>
                <a:cs typeface="Consolas" panose="020B0609020204030204" pitchFamily="49" charset="0"/>
              </a:rPr>
              <a:t>nstart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pararmeter</a:t>
            </a:r>
            <a:r>
              <a:rPr lang="en-US" dirty="0">
                <a:latin typeface="Consolas" panose="020B0609020204030204" pitchFamily="49" charset="0"/>
                <a:cs typeface="Consolas" panose="020B0609020204030204" pitchFamily="49" charset="0"/>
              </a:rPr>
              <a:t> is particularly important – it should be made as high as is feasible.  </a:t>
            </a:r>
          </a:p>
          <a:p>
            <a:pPr marL="0" indent="0">
              <a:buNone/>
            </a:pPr>
            <a:r>
              <a:rPr lang="en-US" dirty="0">
                <a:latin typeface="Consolas" panose="020B0609020204030204" pitchFamily="49" charset="0"/>
                <a:cs typeface="Consolas" panose="020B0609020204030204" pitchFamily="49" charset="0"/>
              </a:rPr>
              <a:t>#This will help ensure that the solution we find is close to optimal.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km&lt;-</a:t>
            </a:r>
            <a:r>
              <a:rPr lang="en-US" dirty="0" err="1">
                <a:latin typeface="Consolas" panose="020B0609020204030204" pitchFamily="49" charset="0"/>
                <a:cs typeface="Consolas" panose="020B0609020204030204" pitchFamily="49" charset="0"/>
              </a:rPr>
              <a:t>kmeans</a:t>
            </a:r>
            <a:r>
              <a:rPr lang="en-US" dirty="0">
                <a:latin typeface="Consolas" panose="020B0609020204030204" pitchFamily="49" charset="0"/>
                <a:cs typeface="Consolas" panose="020B0609020204030204" pitchFamily="49" charset="0"/>
              </a:rPr>
              <a:t>(V[,91:95],5,iter.max=1000,nstart=5000)</a:t>
            </a:r>
          </a:p>
          <a:p>
            <a:pPr marL="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596548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 for the trade network</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090" y="3174080"/>
            <a:ext cx="5991225" cy="4143375"/>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indent="0">
                  <a:buNone/>
                </a:pPr>
                <a:r>
                  <a:rPr lang="en-US" dirty="0" smtClean="0"/>
                  <a:t>We’ll begin by finding two communities.  Using our steps, we’ll find the smallest non-zero eigenvalue and the associated eigenvector.</a:t>
                </a:r>
              </a:p>
              <a:p>
                <a:pPr marL="0" indent="0">
                  <a:buNone/>
                </a:pPr>
                <a:endParaRPr lang="en-US" dirty="0"/>
              </a:p>
              <a:p>
                <a:pPr marL="0" indent="0">
                  <a:buNone/>
                </a:pPr>
                <a:r>
                  <a:rPr lang="en-US" dirty="0" smtClean="0"/>
                  <a:t>For the WTW in year 2000, here are the last few eigenvalues:</a:t>
                </a:r>
                <a:br>
                  <a:rPr lang="en-US" dirty="0" smtClean="0"/>
                </a:br>
                <a:endParaRPr lang="en-US" dirty="0" smtClean="0"/>
              </a:p>
              <a:p>
                <a:pPr marL="0" indent="0">
                  <a:buNone/>
                </a:pPr>
                <a14:m>
                  <m:oMathPara xmlns:m="http://schemas.openxmlformats.org/officeDocument/2006/math">
                    <m:oMathParaPr>
                      <m:jc m:val="centerGroup"/>
                    </m:oMathParaPr>
                    <m:oMath xmlns:m="http://schemas.openxmlformats.org/officeDocument/2006/math">
                      <m:r>
                        <m:rPr>
                          <m:nor/>
                        </m:rPr>
                        <a:rPr lang="en-US" b="0" i="0" dirty="0" smtClean="0"/>
                        <m:t>0.63, </m:t>
                      </m:r>
                      <m:r>
                        <m:rPr>
                          <m:nor/>
                        </m:rPr>
                        <a:rPr lang="en-US" dirty="0"/>
                        <m:t>0.55, 0.51, 0.50, 2.66</m:t>
                      </m:r>
                      <m:r>
                        <m:rPr>
                          <m:nor/>
                        </m:rPr>
                        <a:rPr lang="en-US" b="0" i="0" dirty="0" smtClean="0"/>
                        <m:t> </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m:rPr>
                          <m:nor/>
                        </m:rPr>
                        <a:rPr lang="en-US" dirty="0"/>
                        <m:t> </m:t>
                      </m:r>
                    </m:oMath>
                  </m:oMathPara>
                </a14:m>
                <a:endParaRPr lang="en-US" dirty="0"/>
              </a:p>
              <a:p>
                <a:pPr marL="0" indent="0">
                  <a:buNone/>
                </a:pPr>
                <a:endParaRPr lang="en-US" dirty="0"/>
              </a:p>
              <a:p>
                <a:pPr marL="0" indent="0">
                  <a:buNone/>
                </a:pPr>
                <a:r>
                  <a:rPr lang="en-US" dirty="0" smtClean="0"/>
                  <a:t>The eigenvector associated to </a:t>
                </a:r>
              </a:p>
              <a:p>
                <a:pPr marL="0" indent="0">
                  <a:buNone/>
                </a:pPr>
                <a:r>
                  <a:rPr lang="en-US" dirty="0" smtClean="0"/>
                  <a:t>the second to last value on this list </a:t>
                </a:r>
              </a:p>
              <a:p>
                <a:pPr marL="0" indent="0">
                  <a:buNone/>
                </a:pPr>
                <a:r>
                  <a:rPr lang="en-US" dirty="0" smtClean="0"/>
                  <a:t>looks like this:</a:t>
                </a:r>
                <a:endParaRPr lang="en-US" dirty="0"/>
              </a:p>
              <a:p>
                <a:pPr marL="0" indent="0">
                  <a:buNone/>
                </a:pPr>
                <a:endParaRPr lang="en-US" dirty="0" smtClean="0"/>
              </a:p>
              <a:p>
                <a:pPr marL="0" indent="0">
                  <a:buNone/>
                </a:pPr>
                <a:r>
                  <a:rPr lang="en-US" dirty="0"/>
                  <a:t> </a:t>
                </a:r>
                <a:endParaRPr lang="en-US" dirty="0" smtClean="0"/>
              </a:p>
              <a:p>
                <a:pPr marL="0" indent="0">
                  <a:buNone/>
                </a:pPr>
                <a:endParaRPr lang="en-US" dirty="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28" t="-3361"/>
                </a:stretch>
              </a:blipFill>
            </p:spPr>
            <p:txBody>
              <a:bodyPr/>
              <a:lstStyle/>
              <a:p>
                <a:r>
                  <a:rPr lang="en-US">
                    <a:noFill/>
                  </a:rPr>
                  <a:t> </a:t>
                </a:r>
              </a:p>
            </p:txBody>
          </p:sp>
        </mc:Fallback>
      </mc:AlternateContent>
      <p:cxnSp>
        <p:nvCxnSpPr>
          <p:cNvPr id="9" name="Straight Connector 8"/>
          <p:cNvCxnSpPr/>
          <p:nvPr/>
        </p:nvCxnSpPr>
        <p:spPr>
          <a:xfrm>
            <a:off x="6545178" y="5727031"/>
            <a:ext cx="5767137"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984624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91794" y="2956052"/>
            <a:ext cx="6225507" cy="43053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509" y="-582656"/>
            <a:ext cx="6225507" cy="4305399"/>
          </a:xfrm>
          <a:prstGeom prst="rect">
            <a:avLst/>
          </a:prstGeom>
        </p:spPr>
      </p:pic>
      <p:cxnSp>
        <p:nvCxnSpPr>
          <p:cNvPr id="5" name="Straight Connector 4"/>
          <p:cNvCxnSpPr/>
          <p:nvPr/>
        </p:nvCxnSpPr>
        <p:spPr>
          <a:xfrm>
            <a:off x="1624264" y="2057399"/>
            <a:ext cx="9360568" cy="1203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211682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56226" y="177299"/>
            <a:ext cx="7942805" cy="7942805"/>
          </a:xfrm>
        </p:spPr>
      </p:pic>
      <p:sp>
        <p:nvSpPr>
          <p:cNvPr id="2" name="Title 1"/>
          <p:cNvSpPr>
            <a:spLocks noGrp="1"/>
          </p:cNvSpPr>
          <p:nvPr>
            <p:ph type="title"/>
          </p:nvPr>
        </p:nvSpPr>
        <p:spPr/>
        <p:txBody>
          <a:bodyPr/>
          <a:lstStyle/>
          <a:p>
            <a:r>
              <a:rPr lang="en-US" dirty="0" smtClean="0"/>
              <a:t>Two communities in the WTW</a:t>
            </a:r>
            <a:endParaRPr lang="en-US" dirty="0"/>
          </a:p>
        </p:txBody>
      </p:sp>
    </p:spTree>
    <p:extLst>
      <p:ext uri="{BB962C8B-B14F-4D97-AF65-F5344CB8AC3E}">
        <p14:creationId xmlns:p14="http://schemas.microsoft.com/office/powerpoint/2010/main" val="12633689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6971" y="131137"/>
            <a:ext cx="7658058" cy="7658058"/>
          </a:xfrm>
        </p:spPr>
      </p:pic>
      <p:sp>
        <p:nvSpPr>
          <p:cNvPr id="2" name="Title 1"/>
          <p:cNvSpPr>
            <a:spLocks noGrp="1"/>
          </p:cNvSpPr>
          <p:nvPr>
            <p:ph type="title"/>
          </p:nvPr>
        </p:nvSpPr>
        <p:spPr/>
        <p:txBody>
          <a:bodyPr/>
          <a:lstStyle/>
          <a:p>
            <a:r>
              <a:rPr lang="en-US" dirty="0" smtClean="0"/>
              <a:t>Five communities in the WTW</a:t>
            </a:r>
            <a:endParaRPr lang="en-US" dirty="0"/>
          </a:p>
        </p:txBody>
      </p:sp>
    </p:spTree>
    <p:extLst>
      <p:ext uri="{BB962C8B-B14F-4D97-AF65-F5344CB8AC3E}">
        <p14:creationId xmlns:p14="http://schemas.microsoft.com/office/powerpoint/2010/main" val="24265972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Silhouettes</a:t>
            </a:r>
            <a:endParaRPr lang="en-US" dirty="0"/>
          </a:p>
        </p:txBody>
      </p:sp>
      <p:pic>
        <p:nvPicPr>
          <p:cNvPr id="4" name="Content Placeholder 3"/>
          <p:cNvPicPr>
            <a:picLocks noGrp="1" noChangeAspect="1"/>
          </p:cNvPicPr>
          <p:nvPr>
            <p:ph idx="1"/>
          </p:nvPr>
        </p:nvPicPr>
        <p:blipFill>
          <a:blip r:embed="rId3"/>
          <a:stretch>
            <a:fillRect/>
          </a:stretch>
        </p:blipFill>
        <p:spPr>
          <a:xfrm>
            <a:off x="5076104" y="1465056"/>
            <a:ext cx="2986166" cy="2176359"/>
          </a:xfrm>
          <a:prstGeom prst="rect">
            <a:avLst/>
          </a:prstGeom>
        </p:spPr>
      </p:pic>
      <p:pic>
        <p:nvPicPr>
          <p:cNvPr id="5" name="Picture 4"/>
          <p:cNvPicPr>
            <a:picLocks noChangeAspect="1"/>
          </p:cNvPicPr>
          <p:nvPr/>
        </p:nvPicPr>
        <p:blipFill>
          <a:blip r:embed="rId4"/>
          <a:stretch>
            <a:fillRect/>
          </a:stretch>
        </p:blipFill>
        <p:spPr>
          <a:xfrm>
            <a:off x="1784850" y="1475788"/>
            <a:ext cx="3112412" cy="2273999"/>
          </a:xfrm>
          <a:prstGeom prst="rect">
            <a:avLst/>
          </a:prstGeom>
        </p:spPr>
      </p:pic>
      <p:pic>
        <p:nvPicPr>
          <p:cNvPr id="6" name="Picture 5"/>
          <p:cNvPicPr>
            <a:picLocks noChangeAspect="1"/>
          </p:cNvPicPr>
          <p:nvPr/>
        </p:nvPicPr>
        <p:blipFill>
          <a:blip r:embed="rId5"/>
          <a:stretch>
            <a:fillRect/>
          </a:stretch>
        </p:blipFill>
        <p:spPr>
          <a:xfrm>
            <a:off x="8241112" y="1416237"/>
            <a:ext cx="3455530" cy="2333550"/>
          </a:xfrm>
          <a:prstGeom prst="rect">
            <a:avLst/>
          </a:prstGeom>
        </p:spPr>
      </p:pic>
      <p:pic>
        <p:nvPicPr>
          <p:cNvPr id="7" name="Picture 6"/>
          <p:cNvPicPr>
            <a:picLocks noChangeAspect="1"/>
          </p:cNvPicPr>
          <p:nvPr/>
        </p:nvPicPr>
        <p:blipFill>
          <a:blip r:embed="rId6"/>
          <a:stretch>
            <a:fillRect/>
          </a:stretch>
        </p:blipFill>
        <p:spPr>
          <a:xfrm>
            <a:off x="8062270" y="3865370"/>
            <a:ext cx="3634372" cy="2453335"/>
          </a:xfrm>
          <a:prstGeom prst="rect">
            <a:avLst/>
          </a:prstGeom>
        </p:spPr>
      </p:pic>
      <p:sp>
        <p:nvSpPr>
          <p:cNvPr id="3" name="TextBox 2"/>
          <p:cNvSpPr txBox="1"/>
          <p:nvPr/>
        </p:nvSpPr>
        <p:spPr>
          <a:xfrm>
            <a:off x="439386" y="3690236"/>
            <a:ext cx="8312727" cy="2308324"/>
          </a:xfrm>
          <a:prstGeom prst="rect">
            <a:avLst/>
          </a:prstGeom>
          <a:noFill/>
        </p:spPr>
        <p:txBody>
          <a:bodyPr wrap="square" rtlCol="0">
            <a:spAutoFit/>
          </a:bodyPr>
          <a:lstStyle/>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ea typeface="Gulim" panose="020B0600000101010101" pitchFamily="34" charset="-127"/>
                <a:cs typeface="Consolas" panose="020B0609020204030204" pitchFamily="49" charset="0"/>
              </a:rPr>
              <a:t>#R code, look </a:t>
            </a:r>
            <a:r>
              <a:rPr lang="en-US" dirty="0" smtClean="0">
                <a:latin typeface="Consolas" panose="020B0609020204030204" pitchFamily="49" charset="0"/>
                <a:ea typeface="Gulim" panose="020B0600000101010101" pitchFamily="34" charset="-127"/>
                <a:cs typeface="Consolas" panose="020B0609020204030204" pitchFamily="49" charset="0"/>
              </a:rPr>
              <a:t>at k=3..6</a:t>
            </a:r>
            <a:endParaRPr lang="en-US" dirty="0">
              <a:latin typeface="Consolas" panose="020B0609020204030204" pitchFamily="49" charset="0"/>
              <a:ea typeface="Gulim" panose="020B0600000101010101" pitchFamily="34" charset="-127"/>
              <a:cs typeface="Consolas" panose="020B0609020204030204" pitchFamily="49" charset="0"/>
            </a:endParaRPr>
          </a:p>
          <a:p>
            <a:r>
              <a:rPr lang="en-US" dirty="0">
                <a:latin typeface="Consolas" panose="020B0609020204030204" pitchFamily="49" charset="0"/>
                <a:ea typeface="Gulim" panose="020B0600000101010101" pitchFamily="34" charset="-127"/>
                <a:cs typeface="Consolas" panose="020B0609020204030204" pitchFamily="49" charset="0"/>
              </a:rPr>
              <a:t>for (</a:t>
            </a:r>
            <a:r>
              <a:rPr lang="en-US" dirty="0" err="1">
                <a:latin typeface="Consolas" panose="020B0609020204030204" pitchFamily="49" charset="0"/>
                <a:ea typeface="Gulim" panose="020B0600000101010101" pitchFamily="34" charset="-127"/>
                <a:cs typeface="Consolas" panose="020B0609020204030204" pitchFamily="49" charset="0"/>
              </a:rPr>
              <a:t>i</a:t>
            </a:r>
            <a:r>
              <a:rPr lang="en-US" dirty="0">
                <a:latin typeface="Consolas" panose="020B0609020204030204" pitchFamily="49" charset="0"/>
                <a:ea typeface="Gulim" panose="020B0600000101010101" pitchFamily="34" charset="-127"/>
                <a:cs typeface="Consolas" panose="020B0609020204030204" pitchFamily="49" charset="0"/>
              </a:rPr>
              <a:t> in 3:6){</a:t>
            </a:r>
          </a:p>
          <a:p>
            <a:r>
              <a:rPr lang="en-US" dirty="0" err="1">
                <a:latin typeface="Consolas" panose="020B0609020204030204" pitchFamily="49" charset="0"/>
                <a:ea typeface="Gulim" panose="020B0600000101010101" pitchFamily="34" charset="-127"/>
                <a:cs typeface="Consolas" panose="020B0609020204030204" pitchFamily="49" charset="0"/>
              </a:rPr>
              <a:t>kms</a:t>
            </a:r>
            <a:r>
              <a:rPr lang="en-US" dirty="0">
                <a:latin typeface="Consolas" panose="020B0609020204030204" pitchFamily="49" charset="0"/>
                <a:ea typeface="Gulim" panose="020B0600000101010101" pitchFamily="34" charset="-127"/>
                <a:cs typeface="Consolas" panose="020B0609020204030204" pitchFamily="49" charset="0"/>
              </a:rPr>
              <a:t>&lt;-</a:t>
            </a:r>
            <a:r>
              <a:rPr lang="en-US" dirty="0" err="1">
                <a:latin typeface="Consolas" panose="020B0609020204030204" pitchFamily="49" charset="0"/>
                <a:ea typeface="Gulim" panose="020B0600000101010101" pitchFamily="34" charset="-127"/>
                <a:cs typeface="Consolas" panose="020B0609020204030204" pitchFamily="49" charset="0"/>
              </a:rPr>
              <a:t>kmeans</a:t>
            </a:r>
            <a:r>
              <a:rPr lang="en-US" dirty="0">
                <a:latin typeface="Consolas" panose="020B0609020204030204" pitchFamily="49" charset="0"/>
                <a:ea typeface="Gulim" panose="020B0600000101010101" pitchFamily="34" charset="-127"/>
                <a:cs typeface="Consolas" panose="020B0609020204030204" pitchFamily="49" charset="0"/>
              </a:rPr>
              <a:t>(V[,(95-(i-1)):95],</a:t>
            </a:r>
            <a:r>
              <a:rPr lang="en-US" dirty="0" err="1">
                <a:latin typeface="Consolas" panose="020B0609020204030204" pitchFamily="49" charset="0"/>
                <a:ea typeface="Gulim" panose="020B0600000101010101" pitchFamily="34" charset="-127"/>
                <a:cs typeface="Consolas" panose="020B0609020204030204" pitchFamily="49" charset="0"/>
              </a:rPr>
              <a:t>i,iter.max</a:t>
            </a:r>
            <a:r>
              <a:rPr lang="en-US" dirty="0">
                <a:latin typeface="Consolas" panose="020B0609020204030204" pitchFamily="49" charset="0"/>
                <a:ea typeface="Gulim" panose="020B0600000101010101" pitchFamily="34" charset="-127"/>
                <a:cs typeface="Consolas" panose="020B0609020204030204" pitchFamily="49" charset="0"/>
              </a:rPr>
              <a:t>=1000,nstart=5000)</a:t>
            </a:r>
          </a:p>
          <a:p>
            <a:r>
              <a:rPr lang="en-US" dirty="0">
                <a:latin typeface="Consolas" panose="020B0609020204030204" pitchFamily="49" charset="0"/>
                <a:ea typeface="Gulim" panose="020B0600000101010101" pitchFamily="34" charset="-127"/>
                <a:cs typeface="Consolas" panose="020B0609020204030204" pitchFamily="49" charset="0"/>
              </a:rPr>
              <a:t>D=</a:t>
            </a:r>
            <a:r>
              <a:rPr lang="en-US" dirty="0" err="1">
                <a:latin typeface="Consolas" panose="020B0609020204030204" pitchFamily="49" charset="0"/>
                <a:ea typeface="Gulim" panose="020B0600000101010101" pitchFamily="34" charset="-127"/>
                <a:cs typeface="Consolas" panose="020B0609020204030204" pitchFamily="49" charset="0"/>
              </a:rPr>
              <a:t>dist</a:t>
            </a:r>
            <a:r>
              <a:rPr lang="en-US" dirty="0">
                <a:latin typeface="Consolas" panose="020B0609020204030204" pitchFamily="49" charset="0"/>
                <a:ea typeface="Gulim" panose="020B0600000101010101" pitchFamily="34" charset="-127"/>
                <a:cs typeface="Consolas" panose="020B0609020204030204" pitchFamily="49" charset="0"/>
              </a:rPr>
              <a:t>(V[,(95-(i-1)):95],method="</a:t>
            </a:r>
            <a:r>
              <a:rPr lang="en-US" dirty="0" err="1">
                <a:latin typeface="Consolas" panose="020B0609020204030204" pitchFamily="49" charset="0"/>
                <a:ea typeface="Gulim" panose="020B0600000101010101" pitchFamily="34" charset="-127"/>
                <a:cs typeface="Consolas" panose="020B0609020204030204" pitchFamily="49" charset="0"/>
              </a:rPr>
              <a:t>euclidean</a:t>
            </a:r>
            <a:r>
              <a:rPr lang="en-US" dirty="0">
                <a:latin typeface="Consolas" panose="020B0609020204030204" pitchFamily="49" charset="0"/>
                <a:ea typeface="Gulim" panose="020B0600000101010101" pitchFamily="34" charset="-127"/>
                <a:cs typeface="Consolas" panose="020B0609020204030204" pitchFamily="49" charset="0"/>
              </a:rPr>
              <a:t>")</a:t>
            </a:r>
          </a:p>
          <a:p>
            <a:r>
              <a:rPr lang="en-US" dirty="0" err="1">
                <a:latin typeface="Consolas" panose="020B0609020204030204" pitchFamily="49" charset="0"/>
                <a:ea typeface="Gulim" panose="020B0600000101010101" pitchFamily="34" charset="-127"/>
                <a:cs typeface="Consolas" panose="020B0609020204030204" pitchFamily="49" charset="0"/>
              </a:rPr>
              <a:t>sil</a:t>
            </a:r>
            <a:r>
              <a:rPr lang="en-US" dirty="0">
                <a:latin typeface="Consolas" panose="020B0609020204030204" pitchFamily="49" charset="0"/>
                <a:ea typeface="Gulim" panose="020B0600000101010101" pitchFamily="34" charset="-127"/>
                <a:cs typeface="Consolas" panose="020B0609020204030204" pitchFamily="49" charset="0"/>
              </a:rPr>
              <a:t>&lt;-silhouette(</a:t>
            </a:r>
            <a:r>
              <a:rPr lang="en-US" dirty="0" err="1">
                <a:latin typeface="Consolas" panose="020B0609020204030204" pitchFamily="49" charset="0"/>
                <a:ea typeface="Gulim" panose="020B0600000101010101" pitchFamily="34" charset="-127"/>
                <a:cs typeface="Consolas" panose="020B0609020204030204" pitchFamily="49" charset="0"/>
              </a:rPr>
              <a:t>kms$cluster,D</a:t>
            </a:r>
            <a:r>
              <a:rPr lang="en-US" dirty="0">
                <a:latin typeface="Consolas" panose="020B0609020204030204" pitchFamily="49" charset="0"/>
                <a:ea typeface="Gulim" panose="020B0600000101010101" pitchFamily="34" charset="-127"/>
                <a:cs typeface="Consolas" panose="020B0609020204030204" pitchFamily="49" charset="0"/>
              </a:rPr>
              <a:t>)</a:t>
            </a:r>
          </a:p>
          <a:p>
            <a:r>
              <a:rPr lang="en-US" dirty="0">
                <a:latin typeface="Consolas" panose="020B0609020204030204" pitchFamily="49" charset="0"/>
                <a:ea typeface="Gulim" panose="020B0600000101010101" pitchFamily="34" charset="-127"/>
                <a:cs typeface="Consolas" panose="020B0609020204030204" pitchFamily="49" charset="0"/>
              </a:rPr>
              <a:t>plot(</a:t>
            </a:r>
            <a:r>
              <a:rPr lang="en-US" dirty="0" err="1">
                <a:latin typeface="Consolas" panose="020B0609020204030204" pitchFamily="49" charset="0"/>
                <a:ea typeface="Gulim" panose="020B0600000101010101" pitchFamily="34" charset="-127"/>
                <a:cs typeface="Consolas" panose="020B0609020204030204" pitchFamily="49" charset="0"/>
              </a:rPr>
              <a:t>sil</a:t>
            </a:r>
            <a:r>
              <a:rPr lang="en-US" dirty="0">
                <a:latin typeface="Consolas" panose="020B0609020204030204" pitchFamily="49" charset="0"/>
                <a:ea typeface="Gulim" panose="020B0600000101010101" pitchFamily="34" charset="-127"/>
                <a:cs typeface="Consolas" panose="020B0609020204030204" pitchFamily="49" charset="0"/>
              </a:rPr>
              <a:t>)</a:t>
            </a:r>
          </a:p>
          <a:p>
            <a:r>
              <a:rPr lang="en-US" dirty="0">
                <a:latin typeface="Consolas" panose="020B0609020204030204" pitchFamily="49" charset="0"/>
                <a:ea typeface="Gulim" panose="020B0600000101010101" pitchFamily="34" charset="-127"/>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55377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a:t>
            </a:r>
            <a:br>
              <a:rPr lang="en-US" dirty="0" smtClean="0"/>
            </a:br>
            <a:r>
              <a:rPr lang="en-US" dirty="0" smtClean="0"/>
              <a:t>observations and considerations</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Spectral clustering finds different communities than linkage or k-means – the spectral clustering algorithm rests on a different underlying optimization.  </a:t>
            </a:r>
          </a:p>
          <a:p>
            <a:pPr marL="514350" indent="-514350">
              <a:buFont typeface="+mj-lt"/>
              <a:buAutoNum type="arabicPeriod"/>
            </a:pPr>
            <a:endParaRPr lang="en-US" dirty="0" smtClean="0"/>
          </a:p>
          <a:p>
            <a:pPr marL="514350" indent="-514350">
              <a:buFont typeface="+mj-lt"/>
              <a:buAutoNum type="arabicPeriod"/>
            </a:pPr>
            <a:r>
              <a:rPr lang="en-US" dirty="0" smtClean="0"/>
              <a:t>In particular, spectral clustering can find both </a:t>
            </a:r>
            <a:br>
              <a:rPr lang="en-US" dirty="0" smtClean="0"/>
            </a:br>
            <a:r>
              <a:rPr lang="en-US" dirty="0" smtClean="0"/>
              <a:t>ball-like and non-ball-like clusters.</a:t>
            </a:r>
          </a:p>
          <a:p>
            <a:pPr marL="514350" indent="-514350">
              <a:buFont typeface="+mj-lt"/>
              <a:buAutoNum type="arabicPeriod"/>
            </a:pPr>
            <a:endParaRPr lang="en-US" dirty="0" smtClean="0"/>
          </a:p>
          <a:p>
            <a:pPr marL="514350" indent="-514350">
              <a:buFont typeface="+mj-lt"/>
              <a:buAutoNum type="arabicPeriod"/>
            </a:pPr>
            <a:r>
              <a:rPr lang="en-US" dirty="0" smtClean="0"/>
              <a:t>In the end, our algorithm only solves a relaxed version of the problem, so the solution may not be optimal.</a:t>
            </a:r>
          </a:p>
          <a:p>
            <a:pPr marL="514350" indent="-514350">
              <a:buFont typeface="+mj-lt"/>
              <a:buAutoNum type="arabicPeriod"/>
            </a:pPr>
            <a:endParaRPr lang="en-US" dirty="0"/>
          </a:p>
          <a:p>
            <a:pPr marL="514350" indent="-514350">
              <a:buFont typeface="+mj-lt"/>
              <a:buAutoNum type="arabicPeriod"/>
            </a:pPr>
            <a:r>
              <a:rPr lang="en-US" dirty="0" smtClean="0"/>
              <a:t>As presented, spectral clustering </a:t>
            </a:r>
            <a:r>
              <a:rPr lang="en-US" i="1" dirty="0" smtClean="0"/>
              <a:t>requires</a:t>
            </a:r>
            <a:r>
              <a:rPr lang="en-US" dirty="0" smtClean="0"/>
              <a:t> an undirected network.</a:t>
            </a:r>
          </a:p>
          <a:p>
            <a:pPr marL="514350" indent="-514350">
              <a:buFont typeface="+mj-lt"/>
              <a:buAutoNum type="arabicPeriod"/>
            </a:pPr>
            <a:endParaRPr lang="en-US" dirty="0"/>
          </a:p>
          <a:p>
            <a:pPr marL="514350" indent="-514350">
              <a:buFont typeface="+mj-lt"/>
              <a:buAutoNum type="arabicPeriod"/>
            </a:pPr>
            <a:r>
              <a:rPr lang="en-US" dirty="0" smtClean="0"/>
              <a:t>The most computationally expensive part of the algorithm is finding the </a:t>
            </a:r>
            <a:r>
              <a:rPr lang="en-US" dirty="0" err="1" smtClean="0"/>
              <a:t>eigendata</a:t>
            </a:r>
            <a:r>
              <a:rPr lang="en-US" dirty="0" smtClean="0"/>
              <a:t>.  </a:t>
            </a:r>
            <a:endParaRPr lang="en-US" dirty="0"/>
          </a:p>
        </p:txBody>
      </p:sp>
      <p:pic>
        <p:nvPicPr>
          <p:cNvPr id="6146" name="Picture 2" descr="Image result for spectral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987" y="3034757"/>
            <a:ext cx="13335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3511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ensely connected sub-networks</a:t>
            </a:r>
            <a:endParaRPr lang="en-US" dirty="0"/>
          </a:p>
        </p:txBody>
      </p:sp>
      <p:sp>
        <p:nvSpPr>
          <p:cNvPr id="3" name="Content Placeholder 2"/>
          <p:cNvSpPr>
            <a:spLocks noGrp="1"/>
          </p:cNvSpPr>
          <p:nvPr>
            <p:ph idx="1"/>
          </p:nvPr>
        </p:nvSpPr>
        <p:spPr>
          <a:xfrm>
            <a:off x="838200" y="1825625"/>
            <a:ext cx="7332023" cy="4351338"/>
          </a:xfrm>
        </p:spPr>
        <p:txBody>
          <a:bodyPr>
            <a:normAutofit/>
          </a:bodyPr>
          <a:lstStyle/>
          <a:p>
            <a:pPr marL="0" indent="0">
              <a:buNone/>
            </a:pPr>
            <a:r>
              <a:rPr lang="en-US" dirty="0" smtClean="0"/>
              <a:t>Another network-theoretic method for finding communities is to search for partitions of the network which have denser interconnection than you would expect.</a:t>
            </a:r>
          </a:p>
          <a:p>
            <a:pPr marL="0" indent="0">
              <a:buNone/>
            </a:pPr>
            <a:endParaRPr lang="en-US" dirty="0"/>
          </a:p>
          <a:p>
            <a:pPr marL="0" indent="0">
              <a:buNone/>
            </a:pPr>
            <a:r>
              <a:rPr lang="en-US" dirty="0" smtClean="0"/>
              <a:t>The way to formalize this is to define the </a:t>
            </a:r>
            <a:r>
              <a:rPr lang="en-US" i="1" dirty="0" smtClean="0"/>
              <a:t>modularity</a:t>
            </a:r>
            <a:r>
              <a:rPr lang="en-US" dirty="0" smtClean="0"/>
              <a:t> of the subset and then maximize over all possible partitions.  </a:t>
            </a:r>
          </a:p>
          <a:p>
            <a:pPr marL="0" indent="0">
              <a:buNone/>
            </a:pPr>
            <a:endParaRPr lang="en-US" dirty="0"/>
          </a:p>
        </p:txBody>
      </p:sp>
      <p:pic>
        <p:nvPicPr>
          <p:cNvPr id="4" name="Picture 2" descr="Example network showing community 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0224" y="2036651"/>
            <a:ext cx="3331981" cy="326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432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rPr lang="en-US" dirty="0" smtClean="0"/>
                  <a:t>Given a partition of a network into two pieces,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r>
                  <a:rPr lang="en-US" dirty="0" smtClean="0"/>
                  <a:t> we define an indicator vector just like we did for spectral clustering:</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m:rPr>
                                  <m:nor/>
                                </m:rPr>
                                <a:rPr lang="en-US">
                                  <a:latin typeface="Cambria Math" panose="02040503050406030204" pitchFamily="18" charset="0"/>
                                </a:rPr>
                                <m:t>if</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1</m:t>
                                  </m:r>
                                </m:sub>
                              </m:sSub>
                            </m:e>
                            <m:e>
                              <m:r>
                                <a:rPr lang="en-US" i="1">
                                  <a:latin typeface="Cambria Math" panose="02040503050406030204" pitchFamily="18" charset="0"/>
                                </a:rPr>
                                <m:t>−1 </m:t>
                              </m:r>
                              <m:r>
                                <m:rPr>
                                  <m:nor/>
                                </m:rPr>
                                <a:rPr lang="en-US">
                                  <a:latin typeface="Cambria Math" panose="02040503050406030204" pitchFamily="18" charset="0"/>
                                </a:rPr>
                                <m:t>if</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2</m:t>
                                  </m:r>
                                </m:sub>
                              </m:sSub>
                            </m:e>
                          </m:eqArr>
                        </m:e>
                      </m:d>
                    </m:oMath>
                  </m:oMathPara>
                </a14:m>
                <a:endParaRPr lang="en-US" dirty="0"/>
              </a:p>
              <a:p>
                <a:pPr marL="0" indent="0">
                  <a:buNone/>
                </a:pPr>
                <a:endParaRPr lang="en-US" dirty="0" smtClean="0"/>
              </a:p>
              <a:p>
                <a:pPr marL="0" indent="0">
                  <a:buNone/>
                </a:pPr>
                <a:r>
                  <a:rPr lang="en-US" dirty="0" smtClean="0"/>
                  <a:t>Then, we define the modularity of this partition as </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𝑖𝑗</m:t>
                          </m:r>
                        </m:sub>
                        <m:sup/>
                        <m:e>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num>
                                <m:den>
                                  <m:r>
                                    <a:rPr lang="en-US" b="0" i="1" smtClean="0">
                                      <a:latin typeface="Cambria Math" panose="02040503050406030204" pitchFamily="18" charset="0"/>
                                    </a:rPr>
                                    <m:t>2</m:t>
                                  </m:r>
                                </m:den>
                              </m:f>
                            </m:e>
                          </m:d>
                        </m:e>
                      </m:nary>
                    </m:oMath>
                  </m:oMathPara>
                </a14:m>
                <a:endParaRPr lang="en-US" dirty="0" smtClean="0"/>
              </a:p>
              <a:p>
                <a:pPr marL="0" indent="0">
                  <a:buNone/>
                </a:pPr>
                <a:endParaRPr lang="en-US" dirty="0" smtClean="0"/>
              </a:p>
              <a:p>
                <a:pPr marL="0" indent="0">
                  <a:buNone/>
                </a:pPr>
                <a:r>
                  <a:rPr lang="en-US" dirty="0" smtClean="0"/>
                  <a:t>where </a:t>
                </a:r>
                <a:r>
                  <a:rPr lang="en-US" i="1" dirty="0" smtClean="0"/>
                  <a:t>m</a:t>
                </a:r>
                <a:r>
                  <a:rPr lang="en-US" dirty="0" smtClean="0"/>
                  <a:t> is the number of edges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r>
                  <a:rPr lang="en-US" dirty="0" smtClean="0"/>
                  <a:t> is the degree of node </a:t>
                </a:r>
                <a:r>
                  <a:rPr lang="en-US" i="1" dirty="0" err="1" smtClean="0"/>
                  <a:t>i</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54" t="-3081" b="-420"/>
                </a:stretch>
              </a:blipFill>
            </p:spPr>
            <p:txBody>
              <a:bodyPr/>
              <a:lstStyle/>
              <a:p>
                <a:r>
                  <a:rPr lang="en-US">
                    <a:noFill/>
                  </a:rPr>
                  <a:t> </a:t>
                </a:r>
              </a:p>
            </p:txBody>
          </p:sp>
        </mc:Fallback>
      </mc:AlternateContent>
    </p:spTree>
    <p:extLst>
      <p:ext uri="{BB962C8B-B14F-4D97-AF65-F5344CB8AC3E}">
        <p14:creationId xmlns:p14="http://schemas.microsoft.com/office/powerpoint/2010/main" val="2566941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Scales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Historically, the analysis of social systems often takes places on three basic scales:</a:t>
            </a:r>
          </a:p>
          <a:p>
            <a:pPr marL="0" indent="0">
              <a:buNone/>
            </a:pPr>
            <a:r>
              <a:rPr lang="en-US" dirty="0" smtClean="0"/>
              <a:t> – the interactive dyad,</a:t>
            </a:r>
          </a:p>
          <a:p>
            <a:pPr marL="0" indent="0">
              <a:buNone/>
            </a:pPr>
            <a:endParaRPr lang="en-US" dirty="0"/>
          </a:p>
          <a:p>
            <a:pPr marL="0" indent="0">
              <a:buNone/>
            </a:pPr>
            <a:endParaRPr lang="en-US" dirty="0" smtClean="0"/>
          </a:p>
          <a:p>
            <a:pPr marL="0" indent="0">
              <a:buNone/>
            </a:pPr>
            <a:r>
              <a:rPr lang="en-US" dirty="0"/>
              <a:t> – t</a:t>
            </a:r>
            <a:r>
              <a:rPr lang="en-US" dirty="0" smtClean="0"/>
              <a:t>he ego-network, and  </a:t>
            </a:r>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 </a:t>
            </a:r>
            <a:r>
              <a:rPr lang="en-US" dirty="0"/>
              <a:t>– </a:t>
            </a:r>
            <a:r>
              <a:rPr lang="en-US" dirty="0" smtClean="0"/>
              <a:t>the entire system.</a:t>
            </a:r>
          </a:p>
          <a:p>
            <a:pPr marL="0" indent="0">
              <a:buNone/>
            </a:pPr>
            <a:endParaRPr lang="en-US" dirty="0"/>
          </a:p>
          <a:p>
            <a:pPr marL="0" indent="0">
              <a:buNone/>
            </a:pPr>
            <a:endParaRPr lang="en-US" dirty="0"/>
          </a:p>
        </p:txBody>
      </p:sp>
      <p:pic>
        <p:nvPicPr>
          <p:cNvPr id="14" name="Picture 13"/>
          <p:cNvPicPr>
            <a:picLocks noChangeAspect="1"/>
          </p:cNvPicPr>
          <p:nvPr/>
        </p:nvPicPr>
        <p:blipFill>
          <a:blip r:embed="rId3"/>
          <a:stretch>
            <a:fillRect/>
          </a:stretch>
        </p:blipFill>
        <p:spPr>
          <a:xfrm rot="16200000">
            <a:off x="7239471" y="3360653"/>
            <a:ext cx="3862225" cy="3880884"/>
          </a:xfrm>
          <a:prstGeom prst="rect">
            <a:avLst/>
          </a:prstGeom>
        </p:spPr>
      </p:pic>
      <p:grpSp>
        <p:nvGrpSpPr>
          <p:cNvPr id="13" name="Group 12"/>
          <p:cNvGrpSpPr/>
          <p:nvPr/>
        </p:nvGrpSpPr>
        <p:grpSpPr>
          <a:xfrm>
            <a:off x="6581553" y="2721935"/>
            <a:ext cx="2768895" cy="744279"/>
            <a:chOff x="6581553" y="2721935"/>
            <a:chExt cx="2768895" cy="744279"/>
          </a:xfrm>
        </p:grpSpPr>
        <p:sp>
          <p:nvSpPr>
            <p:cNvPr id="4" name="Oval 3"/>
            <p:cNvSpPr/>
            <p:nvPr/>
          </p:nvSpPr>
          <p:spPr>
            <a:xfrm>
              <a:off x="6581553" y="2721935"/>
              <a:ext cx="765545" cy="74427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Oval 4"/>
            <p:cNvSpPr/>
            <p:nvPr/>
          </p:nvSpPr>
          <p:spPr>
            <a:xfrm>
              <a:off x="8584903" y="2721935"/>
              <a:ext cx="765545" cy="74427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Arrow Connector 6"/>
            <p:cNvCxnSpPr/>
            <p:nvPr/>
          </p:nvCxnSpPr>
          <p:spPr>
            <a:xfrm>
              <a:off x="7474688" y="2870791"/>
              <a:ext cx="981960"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flipH="1">
              <a:off x="7396497" y="3221665"/>
              <a:ext cx="960694" cy="1578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5185754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𝑖𝑗</m:t>
                          </m:r>
                        </m:sub>
                        <m:sup/>
                        <m:e>
                          <m:d>
                            <m:dPr>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num>
                                    <m:den>
                                      <m:r>
                                        <a:rPr lang="en-US" i="1">
                                          <a:latin typeface="Cambria Math" panose="02040503050406030204" pitchFamily="18" charset="0"/>
                                        </a:rPr>
                                        <m:t>2</m:t>
                                      </m:r>
                                      <m:r>
                                        <a:rPr lang="en-US" i="1">
                                          <a:latin typeface="Cambria Math" panose="02040503050406030204" pitchFamily="18" charset="0"/>
                                        </a:rPr>
                                        <m:t>𝑚</m:t>
                                      </m:r>
                                    </m:den>
                                  </m:f>
                                </m:e>
                              </m:d>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𝑗</m:t>
                                      </m:r>
                                    </m:e>
                                  </m:d>
                                </m:num>
                                <m:den>
                                  <m:r>
                                    <a:rPr lang="en-US" i="1">
                                      <a:latin typeface="Cambria Math" panose="02040503050406030204" pitchFamily="18" charset="0"/>
                                    </a:rPr>
                                    <m:t>2</m:t>
                                  </m:r>
                                </m:den>
                              </m:f>
                            </m:e>
                          </m:d>
                        </m:e>
                      </m:nary>
                    </m:oMath>
                  </m:oMathPara>
                </a14:m>
                <a:endParaRPr lang="en-US" dirty="0" smtClean="0"/>
              </a:p>
              <a:p>
                <a:pPr marL="0" indent="0">
                  <a:buNone/>
                </a:pPr>
                <a:endParaRPr lang="en-US" dirty="0" smtClean="0"/>
              </a:p>
              <a:p>
                <a:pPr marL="0" indent="0">
                  <a:buNone/>
                </a:pPr>
                <a:r>
                  <a:rPr lang="en-US" dirty="0" smtClean="0"/>
                  <a:t>If we 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2</m:t>
                        </m:r>
                        <m:r>
                          <a:rPr lang="en-US" b="0" i="1" smtClean="0">
                            <a:latin typeface="Cambria Math" panose="02040503050406030204" pitchFamily="18" charset="0"/>
                          </a:rPr>
                          <m:t>𝑚</m:t>
                        </m:r>
                      </m:den>
                    </m:f>
                  </m:oMath>
                </a14:m>
                <a:r>
                  <a:rPr lang="en-US" dirty="0" smtClean="0"/>
                  <a:t> define the </a:t>
                </a:r>
                <a:r>
                  <a:rPr lang="en-US" i="1" dirty="0" smtClean="0"/>
                  <a:t>modularity matrix</a:t>
                </a:r>
                <a:r>
                  <a:rPr lang="en-US" dirty="0" smtClean="0"/>
                  <a:t>, then this definition can be rephrased linear algebraically: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𝐵𝑣</m:t>
                          </m:r>
                        </m:e>
                      </m:d>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8029517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Maximization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r>
                            <a:rPr lang="en-US" i="1">
                              <a:latin typeface="Cambria Math" panose="02040503050406030204" pitchFamily="18" charset="0"/>
                            </a:rPr>
                            <m:t>𝐵𝑣</m:t>
                          </m:r>
                        </m:e>
                      </m:d>
                    </m:oMath>
                  </m:oMathPara>
                </a14:m>
                <a:endParaRPr lang="en-US" dirty="0" smtClean="0"/>
              </a:p>
              <a:p>
                <a:pPr marL="0" indent="0">
                  <a:buNone/>
                </a:pPr>
                <a:endParaRPr lang="en-US" dirty="0"/>
              </a:p>
              <a:p>
                <a:pPr marL="0" indent="0">
                  <a:buNone/>
                </a:pPr>
                <a:r>
                  <a:rPr lang="en-US" dirty="0"/>
                  <a:t>Just like spectral clustering, this presents us with a computationally difficult problem – we simply can’t exhaustively search over all partitions for even a modestly sized network.  </a:t>
                </a:r>
                <a:endParaRPr lang="en-US" dirty="0" smtClean="0"/>
              </a:p>
              <a:p>
                <a:pPr marL="0" indent="0">
                  <a:buNone/>
                </a:pPr>
                <a:endParaRPr lang="en-US" dirty="0"/>
              </a:p>
              <a:p>
                <a:pPr marL="0" indent="0">
                  <a:buNone/>
                </a:pPr>
                <a:r>
                  <a:rPr lang="en-US" dirty="0" smtClean="0"/>
                  <a:t>To get around this, we use the same trick of </a:t>
                </a:r>
                <a:r>
                  <a:rPr lang="en-US" i="1" dirty="0" smtClean="0"/>
                  <a:t>relaxing</a:t>
                </a:r>
                <a:r>
                  <a:rPr lang="en-US" dirty="0" smtClean="0"/>
                  <a:t> the problem – we allow </a:t>
                </a:r>
                <a:r>
                  <a:rPr lang="en-US" i="1" dirty="0" smtClean="0"/>
                  <a:t>v</a:t>
                </a:r>
                <a:r>
                  <a:rPr lang="en-US" dirty="0" smtClean="0"/>
                  <a:t> to have real entries and use linear algebra to solve the problem.</a:t>
                </a: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r="-1797"/>
                </a:stretch>
              </a:blipFill>
            </p:spPr>
            <p:txBody>
              <a:bodyPr/>
              <a:lstStyle/>
              <a:p>
                <a:r>
                  <a:rPr lang="en-US">
                    <a:noFill/>
                  </a:rPr>
                  <a:t> </a:t>
                </a:r>
              </a:p>
            </p:txBody>
          </p:sp>
        </mc:Fallback>
      </mc:AlternateContent>
    </p:spTree>
    <p:extLst>
      <p:ext uri="{BB962C8B-B14F-4D97-AF65-F5344CB8AC3E}">
        <p14:creationId xmlns:p14="http://schemas.microsoft.com/office/powerpoint/2010/main" val="41644242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maximization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If our network is undirected and connected, then we can maximize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𝑇</m:t>
                              </m:r>
                            </m:sup>
                          </m:sSup>
                          <m:r>
                            <a:rPr lang="en-US" i="1">
                              <a:latin typeface="Cambria Math" panose="02040503050406030204" pitchFamily="18" charset="0"/>
                            </a:rPr>
                            <m:t>𝐵𝑣</m:t>
                          </m:r>
                        </m:e>
                      </m:d>
                    </m:oMath>
                  </m:oMathPara>
                </a14:m>
                <a:endParaRPr lang="en-US" dirty="0" smtClean="0"/>
              </a:p>
              <a:p>
                <a:pPr marL="0" indent="0">
                  <a:buNone/>
                </a:pPr>
                <a:endParaRPr lang="en-US" dirty="0"/>
              </a:p>
              <a:p>
                <a:pPr marL="0" indent="0">
                  <a:buNone/>
                </a:pPr>
                <a:r>
                  <a:rPr lang="en-US" dirty="0"/>
                  <a:t>b</a:t>
                </a:r>
                <a:r>
                  <a:rPr lang="en-US" dirty="0" smtClean="0"/>
                  <a:t>y finding the largest eigenvalue and the associated eigenvector of </a:t>
                </a:r>
                <a:r>
                  <a:rPr lang="en-US" i="1" dirty="0" smtClean="0"/>
                  <a:t>B.</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36909026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maximization in R</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Prepare your data.  For the WTW, we’ll make two simplifications:</a:t>
            </a:r>
            <a:br>
              <a:rPr lang="en-US" dirty="0"/>
            </a:br>
            <a:endParaRPr lang="en-US" dirty="0"/>
          </a:p>
          <a:p>
            <a:pPr marL="971550" lvl="1" indent="-514350">
              <a:buFont typeface="+mj-lt"/>
              <a:buAutoNum type="alphaLcParenR"/>
            </a:pPr>
            <a:r>
              <a:rPr lang="en-US" dirty="0"/>
              <a:t>Threshold for the top 5% of links as we did in the previous slide.</a:t>
            </a:r>
          </a:p>
          <a:p>
            <a:pPr marL="971550" lvl="1" indent="-514350">
              <a:buFont typeface="+mj-lt"/>
              <a:buAutoNum type="alphaLcParenR"/>
            </a:pPr>
            <a:r>
              <a:rPr lang="en-US" dirty="0"/>
              <a:t>Symmetrize and “</a:t>
            </a:r>
            <a:r>
              <a:rPr lang="en-US" dirty="0" err="1"/>
              <a:t>binarize</a:t>
            </a:r>
            <a:r>
              <a:rPr lang="en-US" dirty="0"/>
              <a:t>” the matrix</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Form the modularity matrix</a:t>
            </a:r>
          </a:p>
          <a:p>
            <a:pPr marL="971550" lvl="1" indent="-514350">
              <a:buFont typeface="+mj-lt"/>
              <a:buAutoNum type="alphaLcParenR"/>
            </a:pPr>
            <a:r>
              <a:rPr lang="en-US" dirty="0" smtClean="0"/>
              <a:t>Find </a:t>
            </a:r>
            <a:r>
              <a:rPr lang="en-US" i="1" dirty="0" smtClean="0"/>
              <a:t>m</a:t>
            </a:r>
            <a:r>
              <a:rPr lang="en-US" dirty="0" smtClean="0"/>
              <a:t> the number of edges</a:t>
            </a:r>
          </a:p>
          <a:p>
            <a:pPr marL="971550" lvl="1" indent="-514350">
              <a:buFont typeface="+mj-lt"/>
              <a:buAutoNum type="alphaLcParenR"/>
            </a:pPr>
            <a:r>
              <a:rPr lang="en-US" dirty="0" smtClean="0"/>
              <a:t>Calculate the degrees of all the nodes</a:t>
            </a:r>
          </a:p>
          <a:p>
            <a:pPr marL="971550" lvl="1" indent="-514350">
              <a:buFont typeface="+mj-lt"/>
              <a:buAutoNum type="alphaLcParenR"/>
            </a:pPr>
            <a:r>
              <a:rPr lang="en-US" dirty="0" smtClean="0"/>
              <a:t>Put this together to form </a:t>
            </a:r>
            <a:r>
              <a:rPr lang="en-US" i="1" dirty="0" smtClean="0"/>
              <a:t>B</a:t>
            </a:r>
            <a:endParaRPr lang="en-US" dirty="0"/>
          </a:p>
        </p:txBody>
      </p:sp>
    </p:spTree>
    <p:extLst>
      <p:ext uri="{BB962C8B-B14F-4D97-AF65-F5344CB8AC3E}">
        <p14:creationId xmlns:p14="http://schemas.microsoft.com/office/powerpoint/2010/main" val="19177148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a:xfrm>
            <a:off x="838200" y="1825625"/>
            <a:ext cx="5954486" cy="4351338"/>
          </a:xfrm>
        </p:spPr>
        <p:txBody>
          <a:bodyPr>
            <a:normAutofit/>
          </a:bodyPr>
          <a:lstStyle/>
          <a:p>
            <a:pPr marL="0" indent="0">
              <a:buNone/>
            </a:pPr>
            <a:r>
              <a:rPr lang="en-US" sz="1800" dirty="0">
                <a:latin typeface="Consolas" panose="020B0609020204030204" pitchFamily="49" charset="0"/>
                <a:cs typeface="Consolas" panose="020B0609020204030204" pitchFamily="49" charset="0"/>
              </a:rPr>
              <a:t>#Read in the trade data from the csv file</a:t>
            </a:r>
          </a:p>
          <a:p>
            <a:pPr marL="0" indent="0">
              <a:buNone/>
            </a:pPr>
            <a:r>
              <a:rPr lang="en-US" sz="1800" dirty="0">
                <a:latin typeface="Consolas" panose="020B0609020204030204" pitchFamily="49" charset="0"/>
                <a:cs typeface="Consolas" panose="020B0609020204030204" pitchFamily="49" charset="0"/>
              </a:rPr>
              <a:t>T&lt;-</a:t>
            </a:r>
            <a:r>
              <a:rPr lang="en-US" sz="1800" dirty="0" err="1">
                <a:latin typeface="Consolas" panose="020B0609020204030204" pitchFamily="49" charset="0"/>
                <a:cs typeface="Consolas" panose="020B0609020204030204" pitchFamily="49" charset="0"/>
              </a:rPr>
              <a:t>read.table</a:t>
            </a:r>
            <a:r>
              <a:rPr lang="en-US" sz="1800" dirty="0">
                <a:latin typeface="Consolas" panose="020B0609020204030204" pitchFamily="49" charset="0"/>
                <a:cs typeface="Consolas" panose="020B0609020204030204" pitchFamily="49" charset="0"/>
              </a:rPr>
              <a:t>("WTW2000b.csv", header = FALSE, </a:t>
            </a:r>
            <a:r>
              <a:rPr lang="en-US" sz="1800" dirty="0" err="1">
                <a:latin typeface="Consolas" panose="020B0609020204030204" pitchFamily="49" charset="0"/>
                <a:cs typeface="Consolas" panose="020B0609020204030204" pitchFamily="49" charset="0"/>
              </a:rPr>
              <a:t>sep</a:t>
            </a: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T&lt;-</a:t>
            </a:r>
            <a:r>
              <a:rPr lang="en-US" sz="1800" dirty="0" err="1">
                <a:latin typeface="Consolas" panose="020B0609020204030204" pitchFamily="49" charset="0"/>
                <a:cs typeface="Consolas" panose="020B0609020204030204" pitchFamily="49" charset="0"/>
              </a:rPr>
              <a:t>as.matrix</a:t>
            </a:r>
            <a:r>
              <a:rPr lang="en-US" sz="1800" dirty="0">
                <a:latin typeface="Consolas" panose="020B0609020204030204" pitchFamily="49" charset="0"/>
                <a:cs typeface="Consolas" panose="020B0609020204030204" pitchFamily="49" charset="0"/>
              </a:rPr>
              <a:t>(T)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latin typeface="Consolas" panose="020B0609020204030204" pitchFamily="49" charset="0"/>
                <a:cs typeface="Consolas" panose="020B0609020204030204" pitchFamily="49" charset="0"/>
              </a:rPr>
              <a:t>#Calculate a vector of degrees of the trade matrix</a:t>
            </a:r>
          </a:p>
          <a:p>
            <a:pPr marL="0" indent="0">
              <a:buNone/>
            </a:pPr>
            <a:r>
              <a:rPr lang="en-US" sz="1800" dirty="0" err="1">
                <a:latin typeface="Consolas" panose="020B0609020204030204" pitchFamily="49" charset="0"/>
                <a:cs typeface="Consolas" panose="020B0609020204030204" pitchFamily="49" charset="0"/>
              </a:rPr>
              <a:t>degs</a:t>
            </a:r>
            <a:r>
              <a:rPr lang="en-US" sz="1800" dirty="0">
                <a:latin typeface="Consolas" panose="020B0609020204030204" pitchFamily="49" charset="0"/>
                <a:cs typeface="Consolas" panose="020B0609020204030204" pitchFamily="49" charset="0"/>
              </a:rPr>
              <a:t>&lt;-matrix(,</a:t>
            </a:r>
            <a:r>
              <a:rPr lang="en-US" sz="1800" dirty="0" err="1">
                <a:latin typeface="Consolas" panose="020B0609020204030204" pitchFamily="49" charset="0"/>
                <a:cs typeface="Consolas" panose="020B0609020204030204" pitchFamily="49" charset="0"/>
              </a:rPr>
              <a:t>nrow</a:t>
            </a:r>
            <a:r>
              <a:rPr lang="en-US" sz="1800" dirty="0">
                <a:latin typeface="Consolas" panose="020B0609020204030204" pitchFamily="49" charset="0"/>
                <a:cs typeface="Consolas" panose="020B0609020204030204" pitchFamily="49" charset="0"/>
              </a:rPr>
              <a:t>=96,ncol=1)</a:t>
            </a:r>
          </a:p>
          <a:p>
            <a:pPr marL="0" indent="0">
              <a:buNone/>
            </a:pPr>
            <a:r>
              <a:rPr lang="en-US" sz="1800" dirty="0">
                <a:latin typeface="Consolas" panose="020B0609020204030204" pitchFamily="49" charset="0"/>
                <a:cs typeface="Consolas" panose="020B0609020204030204" pitchFamily="49" charset="0"/>
              </a:rPr>
              <a:t>for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in 1:96){</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degs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]=sum(T[</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p:txBody>
      </p:sp>
      <p:sp>
        <p:nvSpPr>
          <p:cNvPr id="4" name="TextBox 3"/>
          <p:cNvSpPr txBox="1"/>
          <p:nvPr/>
        </p:nvSpPr>
        <p:spPr>
          <a:xfrm>
            <a:off x="7137070" y="1690688"/>
            <a:ext cx="4880759" cy="492386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Preallocate</a:t>
            </a:r>
            <a:r>
              <a:rPr lang="en-US" dirty="0">
                <a:latin typeface="Consolas" panose="020B0609020204030204" pitchFamily="49" charset="0"/>
                <a:cs typeface="Consolas" panose="020B0609020204030204" pitchFamily="49" charset="0"/>
              </a:rPr>
              <a:t> the modularity matrix</a:t>
            </a:r>
          </a:p>
          <a:p>
            <a:r>
              <a:rPr lang="en-US" dirty="0">
                <a:latin typeface="Consolas" panose="020B0609020204030204" pitchFamily="49" charset="0"/>
                <a:cs typeface="Consolas" panose="020B0609020204030204" pitchFamily="49" charset="0"/>
              </a:rPr>
              <a:t>B&lt;-matrix(,</a:t>
            </a:r>
            <a:r>
              <a:rPr lang="en-US" dirty="0" err="1">
                <a:latin typeface="Consolas" panose="020B0609020204030204" pitchFamily="49" charset="0"/>
                <a:cs typeface="Consolas" panose="020B0609020204030204" pitchFamily="49" charset="0"/>
              </a:rPr>
              <a:t>nrow</a:t>
            </a:r>
            <a:r>
              <a:rPr lang="en-US" dirty="0">
                <a:latin typeface="Consolas" panose="020B0609020204030204" pitchFamily="49" charset="0"/>
                <a:cs typeface="Consolas" panose="020B0609020204030204" pitchFamily="49" charset="0"/>
              </a:rPr>
              <a:t>=96,ncol=96)</a:t>
            </a:r>
          </a:p>
          <a:p>
            <a:r>
              <a:rPr lang="en-US" dirty="0">
                <a:latin typeface="Consolas" panose="020B0609020204030204" pitchFamily="49" charset="0"/>
                <a:cs typeface="Consolas" panose="020B0609020204030204" pitchFamily="49" charset="0"/>
              </a:rPr>
              <a:t>#Calculate the number of edges</a:t>
            </a:r>
          </a:p>
          <a:p>
            <a:r>
              <a:rPr lang="en-US" dirty="0">
                <a:latin typeface="Consolas" panose="020B0609020204030204" pitchFamily="49" charset="0"/>
                <a:cs typeface="Consolas" panose="020B0609020204030204" pitchFamily="49" charset="0"/>
              </a:rPr>
              <a:t>m&lt;-</a:t>
            </a:r>
            <a:r>
              <a:rPr lang="en-US" dirty="0" err="1">
                <a:latin typeface="Consolas" panose="020B0609020204030204" pitchFamily="49" charset="0"/>
                <a:cs typeface="Consolas" panose="020B0609020204030204" pitchFamily="49" charset="0"/>
              </a:rPr>
              <a:t>nnzero</a:t>
            </a:r>
            <a:r>
              <a:rPr lang="en-US" dirty="0">
                <a:latin typeface="Consolas" panose="020B0609020204030204" pitchFamily="49" charset="0"/>
                <a:cs typeface="Consolas" panose="020B0609020204030204" pitchFamily="49" charset="0"/>
              </a:rPr>
              <a:t>(T)/2</a:t>
            </a:r>
          </a:p>
          <a:p>
            <a:r>
              <a:rPr lang="en-US" dirty="0">
                <a:latin typeface="Consolas" panose="020B0609020204030204" pitchFamily="49" charset="0"/>
                <a:cs typeface="Consolas" panose="020B0609020204030204" pitchFamily="49" charset="0"/>
              </a:rPr>
              <a:t>#Populate the modularity matrix</a:t>
            </a:r>
          </a:p>
          <a:p>
            <a:r>
              <a:rPr lang="en-US" dirty="0">
                <a:latin typeface="Consolas" panose="020B0609020204030204" pitchFamily="49" charset="0"/>
                <a:cs typeface="Consolas" panose="020B0609020204030204" pitchFamily="49" charset="0"/>
              </a:rPr>
              <a:t>for (</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 in 1:96){</a:t>
            </a:r>
          </a:p>
          <a:p>
            <a:r>
              <a:rPr lang="en-US" dirty="0">
                <a:latin typeface="Consolas" panose="020B0609020204030204" pitchFamily="49" charset="0"/>
                <a:cs typeface="Consolas" panose="020B0609020204030204" pitchFamily="49" charset="0"/>
              </a:rPr>
              <a:t>  for (j in 1:96){</a:t>
            </a:r>
          </a:p>
          <a:p>
            <a:r>
              <a:rPr lang="en-US" dirty="0">
                <a:latin typeface="Consolas" panose="020B0609020204030204" pitchFamily="49" charset="0"/>
                <a:cs typeface="Consolas" panose="020B0609020204030204" pitchFamily="49" charset="0"/>
              </a:rPr>
              <a:t>    B[</a:t>
            </a:r>
            <a:r>
              <a:rPr lang="en-US" dirty="0" err="1">
                <a:latin typeface="Consolas" panose="020B0609020204030204" pitchFamily="49" charset="0"/>
                <a:cs typeface="Consolas" panose="020B0609020204030204" pitchFamily="49" charset="0"/>
              </a:rPr>
              <a:t>i,j</a:t>
            </a:r>
            <a:r>
              <a:rPr lang="en-US" dirty="0">
                <a:latin typeface="Consolas" panose="020B0609020204030204" pitchFamily="49" charset="0"/>
                <a:cs typeface="Consolas" panose="020B0609020204030204" pitchFamily="49" charset="0"/>
              </a:rPr>
              <a:t>]=T[</a:t>
            </a:r>
            <a:r>
              <a:rPr lang="en-US" dirty="0" err="1">
                <a:latin typeface="Consolas" panose="020B0609020204030204" pitchFamily="49" charset="0"/>
                <a:cs typeface="Consolas" panose="020B0609020204030204" pitchFamily="49" charset="0"/>
              </a:rPr>
              <a:t>i,j</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degs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degs</a:t>
            </a:r>
            <a:r>
              <a:rPr lang="en-US" dirty="0">
                <a:latin typeface="Consolas" panose="020B0609020204030204" pitchFamily="49" charset="0"/>
                <a:cs typeface="Consolas" panose="020B0609020204030204" pitchFamily="49" charset="0"/>
              </a:rPr>
              <a:t>[j]/(2*m)</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#Find the </a:t>
            </a:r>
            <a:r>
              <a:rPr lang="en-US" dirty="0" err="1">
                <a:latin typeface="Consolas" panose="020B0609020204030204" pitchFamily="49" charset="0"/>
                <a:cs typeface="Consolas" panose="020B0609020204030204" pitchFamily="49" charset="0"/>
              </a:rPr>
              <a:t>eigendata</a:t>
            </a:r>
            <a:r>
              <a:rPr lang="en-US" dirty="0">
                <a:latin typeface="Consolas" panose="020B0609020204030204" pitchFamily="49" charset="0"/>
                <a:cs typeface="Consolas" panose="020B0609020204030204" pitchFamily="49" charset="0"/>
              </a:rPr>
              <a:t> for B</a:t>
            </a:r>
          </a:p>
          <a:p>
            <a:r>
              <a:rPr lang="en-US" dirty="0">
                <a:latin typeface="Consolas" panose="020B0609020204030204" pitchFamily="49" charset="0"/>
                <a:cs typeface="Consolas" panose="020B0609020204030204" pitchFamily="49" charset="0"/>
              </a:rPr>
              <a:t>EV&lt;-</a:t>
            </a:r>
            <a:r>
              <a:rPr lang="en-US" dirty="0" err="1">
                <a:latin typeface="Consolas" panose="020B0609020204030204" pitchFamily="49" charset="0"/>
                <a:cs typeface="Consolas" panose="020B0609020204030204" pitchFamily="49" charset="0"/>
              </a:rPr>
              <a:t>eigen</a:t>
            </a:r>
            <a:r>
              <a:rPr lang="en-US" dirty="0">
                <a:latin typeface="Consolas" panose="020B0609020204030204" pitchFamily="49" charset="0"/>
                <a:cs typeface="Consolas" panose="020B0609020204030204" pitchFamily="49" charset="0"/>
              </a:rPr>
              <a:t>(B, TRUE , </a:t>
            </a:r>
            <a:r>
              <a:rPr lang="en-US" dirty="0" err="1">
                <a:latin typeface="Consolas" panose="020B0609020204030204" pitchFamily="49" charset="0"/>
                <a:cs typeface="Consolas" panose="020B0609020204030204" pitchFamily="49" charset="0"/>
              </a:rPr>
              <a:t>only.values</a:t>
            </a:r>
            <a:r>
              <a:rPr lang="en-US" dirty="0">
                <a:latin typeface="Consolas" panose="020B0609020204030204" pitchFamily="49" charset="0"/>
                <a:cs typeface="Consolas" panose="020B0609020204030204" pitchFamily="49" charset="0"/>
              </a:rPr>
              <a:t> = FALSE, EISPACK = FALSE)</a:t>
            </a:r>
          </a:p>
          <a:p>
            <a:r>
              <a:rPr lang="en-US" dirty="0">
                <a:latin typeface="Consolas" panose="020B0609020204030204" pitchFamily="49" charset="0"/>
                <a:cs typeface="Consolas" panose="020B0609020204030204" pitchFamily="49" charset="0"/>
              </a:rPr>
              <a:t>V&lt;-</a:t>
            </a:r>
            <a:r>
              <a:rPr lang="en-US" dirty="0" err="1">
                <a:latin typeface="Consolas" panose="020B0609020204030204" pitchFamily="49" charset="0"/>
                <a:cs typeface="Consolas" panose="020B0609020204030204" pitchFamily="49" charset="0"/>
              </a:rPr>
              <a:t>EV$vectors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elst</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EV$values</a:t>
            </a: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35882326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maximization in 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startAt="3"/>
                </a:pPr>
                <a:r>
                  <a:rPr lang="en-US" dirty="0" smtClean="0"/>
                  <a:t>Find the </a:t>
                </a:r>
                <a:r>
                  <a:rPr lang="en-US" dirty="0" err="1" smtClean="0"/>
                  <a:t>eigendata</a:t>
                </a:r>
                <a:r>
                  <a:rPr lang="en-US" dirty="0" smtClean="0"/>
                  <a:t> for </a:t>
                </a:r>
                <a:r>
                  <a:rPr lang="en-US" i="1" dirty="0" smtClean="0"/>
                  <a:t>B</a:t>
                </a:r>
              </a:p>
              <a:p>
                <a:pPr marL="514350" indent="-514350">
                  <a:buFont typeface="+mj-lt"/>
                  <a:buAutoNum type="arabicPeriod" startAt="3"/>
                </a:pPr>
                <a:endParaRPr lang="en-US" i="1" dirty="0"/>
              </a:p>
              <a:p>
                <a:pPr marL="514350" indent="-514350">
                  <a:buFont typeface="+mj-lt"/>
                  <a:buAutoNum type="arabicPeriod" startAt="3"/>
                </a:pPr>
                <a:r>
                  <a:rPr lang="en-US" dirty="0" smtClean="0"/>
                  <a:t>Look at the eigenvector associated to the largest eigenvalue, </a:t>
                </a:r>
                <a14:m>
                  <m:oMath xmlns:m="http://schemas.openxmlformats.org/officeDocument/2006/math">
                    <m:r>
                      <a:rPr lang="en-US" b="0" i="1" smtClean="0">
                        <a:latin typeface="Cambria Math" panose="02040503050406030204" pitchFamily="18" charset="0"/>
                      </a:rPr>
                      <m:t>𝜆</m:t>
                    </m:r>
                  </m:oMath>
                </a14:m>
                <a:r>
                  <a:rPr lang="en-US" dirty="0" smtClean="0"/>
                  <a:t>.  The sign of the entries breaks the network into two communities and the modularity is</a:t>
                </a:r>
                <a:br>
                  <a:rPr lang="en-US" dirty="0" smtClean="0"/>
                </a:br>
                <a:r>
                  <a:rPr lang="en-US" dirty="0" smtClean="0"/>
                  <a:t/>
                </a:r>
                <a:br>
                  <a:rPr lang="en-US" dirty="0" smtClean="0"/>
                </a:b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𝑚</m:t>
                        </m:r>
                      </m:den>
                    </m:f>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01" t="-2381"/>
                </a:stretch>
              </a:blipFill>
            </p:spPr>
            <p:txBody>
              <a:bodyPr/>
              <a:lstStyle/>
              <a:p>
                <a:r>
                  <a:rPr lang="en-US">
                    <a:noFill/>
                  </a:rPr>
                  <a:t> </a:t>
                </a:r>
              </a:p>
            </p:txBody>
          </p:sp>
        </mc:Fallback>
      </mc:AlternateContent>
    </p:spTree>
    <p:extLst>
      <p:ext uri="{BB962C8B-B14F-4D97-AF65-F5344CB8AC3E}">
        <p14:creationId xmlns:p14="http://schemas.microsoft.com/office/powerpoint/2010/main" val="6743437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a:t>
            </a:r>
            <a:endParaRPr lang="en-US" dirty="0"/>
          </a:p>
        </p:txBody>
      </p:sp>
      <p:sp>
        <p:nvSpPr>
          <p:cNvPr id="3" name="Content Placeholder 2"/>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#Find the </a:t>
            </a:r>
            <a:r>
              <a:rPr lang="en-US" dirty="0" err="1">
                <a:latin typeface="Consolas" panose="020B0609020204030204" pitchFamily="49" charset="0"/>
                <a:cs typeface="Consolas" panose="020B0609020204030204" pitchFamily="49" charset="0"/>
              </a:rPr>
              <a:t>eigendata</a:t>
            </a:r>
            <a:r>
              <a:rPr lang="en-US" dirty="0">
                <a:latin typeface="Consolas" panose="020B0609020204030204" pitchFamily="49" charset="0"/>
                <a:cs typeface="Consolas" panose="020B0609020204030204" pitchFamily="49" charset="0"/>
              </a:rPr>
              <a:t> for B</a:t>
            </a:r>
          </a:p>
          <a:p>
            <a:pPr marL="0" indent="0">
              <a:buNone/>
            </a:pPr>
            <a:r>
              <a:rPr lang="en-US" dirty="0">
                <a:latin typeface="Consolas" panose="020B0609020204030204" pitchFamily="49" charset="0"/>
                <a:cs typeface="Consolas" panose="020B0609020204030204" pitchFamily="49" charset="0"/>
              </a:rPr>
              <a:t>EV&lt;-</a:t>
            </a:r>
            <a:r>
              <a:rPr lang="en-US" dirty="0" err="1">
                <a:latin typeface="Consolas" panose="020B0609020204030204" pitchFamily="49" charset="0"/>
                <a:cs typeface="Consolas" panose="020B0609020204030204" pitchFamily="49" charset="0"/>
              </a:rPr>
              <a:t>eigen</a:t>
            </a:r>
            <a:r>
              <a:rPr lang="en-US" dirty="0">
                <a:latin typeface="Consolas" panose="020B0609020204030204" pitchFamily="49" charset="0"/>
                <a:cs typeface="Consolas" panose="020B0609020204030204" pitchFamily="49" charset="0"/>
              </a:rPr>
              <a:t>(B, TRUE , </a:t>
            </a:r>
            <a:r>
              <a:rPr lang="en-US" dirty="0" err="1">
                <a:latin typeface="Consolas" panose="020B0609020204030204" pitchFamily="49" charset="0"/>
                <a:cs typeface="Consolas" panose="020B0609020204030204" pitchFamily="49" charset="0"/>
              </a:rPr>
              <a:t>only.values</a:t>
            </a:r>
            <a:r>
              <a:rPr lang="en-US" dirty="0">
                <a:latin typeface="Consolas" panose="020B0609020204030204" pitchFamily="49" charset="0"/>
                <a:cs typeface="Consolas" panose="020B0609020204030204" pitchFamily="49" charset="0"/>
              </a:rPr>
              <a:t> = FALSE, EISPACK = FALSE)</a:t>
            </a:r>
          </a:p>
          <a:p>
            <a:pPr marL="0" indent="0">
              <a:buNone/>
            </a:pPr>
            <a:r>
              <a:rPr lang="en-US" dirty="0">
                <a:latin typeface="Consolas" panose="020B0609020204030204" pitchFamily="49" charset="0"/>
                <a:cs typeface="Consolas" panose="020B0609020204030204" pitchFamily="49" charset="0"/>
              </a:rPr>
              <a:t>V&lt;-</a:t>
            </a:r>
            <a:r>
              <a:rPr lang="en-US" dirty="0" err="1">
                <a:latin typeface="Consolas" panose="020B0609020204030204" pitchFamily="49" charset="0"/>
                <a:cs typeface="Consolas" panose="020B0609020204030204" pitchFamily="49" charset="0"/>
              </a:rPr>
              <a:t>EV$vectors</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elst</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EV$values</a:t>
            </a: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48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maximization in the WTW</a:t>
            </a:r>
            <a:endParaRPr lang="en-US" dirty="0"/>
          </a:p>
        </p:txBody>
      </p:sp>
      <p:pic>
        <p:nvPicPr>
          <p:cNvPr id="6" name="Picture 5"/>
          <p:cNvPicPr>
            <a:picLocks noChangeAspect="1"/>
          </p:cNvPicPr>
          <p:nvPr/>
        </p:nvPicPr>
        <p:blipFill>
          <a:blip r:embed="rId3"/>
          <a:stretch>
            <a:fillRect/>
          </a:stretch>
        </p:blipFill>
        <p:spPr>
          <a:xfrm>
            <a:off x="2537676" y="2061219"/>
            <a:ext cx="7116647" cy="4921688"/>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The first few eigenvalues are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{7.94, 4.79, 4.68, 4.25, 3.57}</m:t>
                    </m:r>
                  </m:oMath>
                </a14:m>
                <a:r>
                  <a:rPr lang="en-US" dirty="0" smtClean="0"/>
                  <a:t> and the eigenvector associated to the largest one is given by</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217" t="-2381"/>
                </a:stretch>
              </a:blipFill>
            </p:spPr>
            <p:txBody>
              <a:bodyPr/>
              <a:lstStyle/>
              <a:p>
                <a:r>
                  <a:rPr lang="en-US">
                    <a:noFill/>
                  </a:rPr>
                  <a:t> </a:t>
                </a:r>
              </a:p>
            </p:txBody>
          </p:sp>
        </mc:Fallback>
      </mc:AlternateContent>
      <p:cxnSp>
        <p:nvCxnSpPr>
          <p:cNvPr id="8" name="Straight Connector 7"/>
          <p:cNvCxnSpPr/>
          <p:nvPr/>
        </p:nvCxnSpPr>
        <p:spPr>
          <a:xfrm>
            <a:off x="2033337" y="4644189"/>
            <a:ext cx="8217568" cy="12032"/>
          </a:xfrm>
          <a:prstGeom prst="line">
            <a:avLst/>
          </a:prstGeom>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9336505" y="5967691"/>
                <a:ext cx="2719137" cy="889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7.94</m:t>
                          </m:r>
                        </m:num>
                        <m:den>
                          <m:r>
                            <a:rPr lang="en-US" b="0" i="1" smtClean="0">
                              <a:latin typeface="Cambria Math" panose="02040503050406030204" pitchFamily="18" charset="0"/>
                            </a:rPr>
                            <m:t>1266</m:t>
                          </m:r>
                        </m:den>
                      </m:f>
                      <m:r>
                        <a:rPr lang="en-US" b="0" i="1" smtClean="0">
                          <a:latin typeface="Cambria Math" panose="02040503050406030204" pitchFamily="18" charset="0"/>
                        </a:rPr>
                        <m:t>≈0.006</m:t>
                      </m:r>
                    </m:oMath>
                  </m:oMathPara>
                </a14:m>
                <a:endParaRPr lang="en-US" b="0" dirty="0" smtClean="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336505" y="5967691"/>
                <a:ext cx="2719137" cy="88973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656443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9815" y="-328027"/>
            <a:ext cx="8327817" cy="8327817"/>
          </a:xfrm>
        </p:spPr>
      </p:pic>
      <p:sp>
        <p:nvSpPr>
          <p:cNvPr id="2" name="Title 1"/>
          <p:cNvSpPr>
            <a:spLocks noGrp="1"/>
          </p:cNvSpPr>
          <p:nvPr>
            <p:ph type="title"/>
          </p:nvPr>
        </p:nvSpPr>
        <p:spPr/>
        <p:txBody>
          <a:bodyPr/>
          <a:lstStyle/>
          <a:p>
            <a:r>
              <a:rPr lang="en-US" dirty="0" smtClean="0"/>
              <a:t>Densely connected communities in the WTW</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9336505" y="5967691"/>
                <a:ext cx="2719137" cy="889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7.94</m:t>
                          </m:r>
                        </m:num>
                        <m:den>
                          <m:r>
                            <a:rPr lang="en-US" b="0" i="1" smtClean="0">
                              <a:latin typeface="Cambria Math" panose="02040503050406030204" pitchFamily="18" charset="0"/>
                            </a:rPr>
                            <m:t>2532</m:t>
                          </m:r>
                        </m:den>
                      </m:f>
                      <m:r>
                        <a:rPr lang="en-US" b="0" i="1" smtClean="0">
                          <a:latin typeface="Cambria Math" panose="02040503050406030204" pitchFamily="18" charset="0"/>
                        </a:rPr>
                        <m:t>≈0.003</m:t>
                      </m:r>
                    </m:oMath>
                  </m:oMathPara>
                </a14:m>
                <a:endParaRPr lang="en-US" b="0" dirty="0" smtClean="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336505" y="5967691"/>
                <a:ext cx="2719137" cy="8897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8281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 vs. Spectral Clustering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50330"/>
            <a:ext cx="5952381" cy="2190476"/>
          </a:xfrm>
          <a:prstGeom prst="rect">
            <a:avLst/>
          </a:prstGeom>
        </p:spPr>
      </p:pic>
      <p:sp>
        <p:nvSpPr>
          <p:cNvPr id="3" name="Content Placeholder 2"/>
          <p:cNvSpPr>
            <a:spLocks noGrp="1"/>
          </p:cNvSpPr>
          <p:nvPr>
            <p:ph idx="1"/>
          </p:nvPr>
        </p:nvSpPr>
        <p:spPr>
          <a:xfrm>
            <a:off x="838200" y="1825625"/>
            <a:ext cx="5755105" cy="4351338"/>
          </a:xfrm>
        </p:spPr>
        <p:txBody>
          <a:bodyPr>
            <a:normAutofit lnSpcReduction="10000"/>
          </a:bodyPr>
          <a:lstStyle/>
          <a:p>
            <a:pPr marL="0" indent="0">
              <a:buNone/>
            </a:pPr>
            <a:r>
              <a:rPr lang="en-US" dirty="0" smtClean="0"/>
              <a:t>Breaking the WTW into two using spectral clustering and modularity maximization yield almost the same set of communities.</a:t>
            </a:r>
          </a:p>
          <a:p>
            <a:pPr marL="0" indent="0">
              <a:buNone/>
            </a:pPr>
            <a:endParaRPr lang="en-US" dirty="0"/>
          </a:p>
          <a:p>
            <a:pPr marL="0" indent="0">
              <a:buNone/>
            </a:pPr>
            <a:r>
              <a:rPr lang="en-US" dirty="0" smtClean="0"/>
              <a:t>This is not always the case – the two algorithms are optimizing different functions.  The example to the right illustrates part of this issue.</a:t>
            </a:r>
          </a:p>
          <a:p>
            <a:pPr marL="0" indent="0">
              <a:buNone/>
            </a:pPr>
            <a:endParaRPr lang="en-US" dirty="0"/>
          </a:p>
        </p:txBody>
      </p:sp>
    </p:spTree>
    <p:extLst>
      <p:ext uri="{BB962C8B-B14F-4D97-AF65-F5344CB8AC3E}">
        <p14:creationId xmlns:p14="http://schemas.microsoft.com/office/powerpoint/2010/main" val="2770909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Meso</a:t>
            </a:r>
            <a:r>
              <a:rPr lang="en-US" dirty="0" smtClean="0"/>
              <a:t>-scale analysis</a:t>
            </a:r>
            <a:endParaRPr lang="en-US" dirty="0"/>
          </a:p>
        </p:txBody>
      </p:sp>
      <p:sp>
        <p:nvSpPr>
          <p:cNvPr id="3" name="Content Placeholder 2"/>
          <p:cNvSpPr>
            <a:spLocks noGrp="1"/>
          </p:cNvSpPr>
          <p:nvPr>
            <p:ph idx="1"/>
          </p:nvPr>
        </p:nvSpPr>
        <p:spPr>
          <a:xfrm>
            <a:off x="838200" y="1825625"/>
            <a:ext cx="6870408" cy="4351338"/>
          </a:xfrm>
        </p:spPr>
        <p:txBody>
          <a:bodyPr>
            <a:normAutofit fontScale="92500"/>
          </a:bodyPr>
          <a:lstStyle/>
          <a:p>
            <a:pPr marL="0" indent="0">
              <a:buNone/>
            </a:pPr>
            <a:r>
              <a:rPr lang="en-US" dirty="0" smtClean="0"/>
              <a:t>Identifying communities within a network provides a method for analysis at scales between local and global extremes.</a:t>
            </a:r>
          </a:p>
          <a:p>
            <a:pPr marL="0" indent="0">
              <a:buNone/>
            </a:pPr>
            <a:endParaRPr lang="en-US" dirty="0" smtClean="0"/>
          </a:p>
          <a:p>
            <a:pPr marL="0" indent="0">
              <a:buNone/>
            </a:pPr>
            <a:r>
              <a:rPr lang="en-US" dirty="0" smtClean="0"/>
              <a:t>Well defined communities allow us to coarsen our observation of the network to an intermediate scale, potentially revealing structure the is not apparent from examination of either ego-networks or the entire network.</a:t>
            </a: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rot="16200000">
            <a:off x="7717938" y="1206970"/>
            <a:ext cx="3862225" cy="3880884"/>
          </a:xfrm>
          <a:prstGeom prst="rect">
            <a:avLst/>
          </a:prstGeom>
        </p:spPr>
      </p:pic>
      <p:pic>
        <p:nvPicPr>
          <p:cNvPr id="5" name="Picture 4"/>
          <p:cNvPicPr>
            <a:picLocks noChangeAspect="1"/>
          </p:cNvPicPr>
          <p:nvPr/>
        </p:nvPicPr>
        <p:blipFill>
          <a:blip r:embed="rId4"/>
          <a:stretch>
            <a:fillRect/>
          </a:stretch>
        </p:blipFill>
        <p:spPr>
          <a:xfrm rot="16200000">
            <a:off x="7717654" y="1048007"/>
            <a:ext cx="3744947" cy="3763038"/>
          </a:xfrm>
          <a:prstGeom prst="rect">
            <a:avLst/>
          </a:prstGeom>
        </p:spPr>
      </p:pic>
    </p:spTree>
    <p:extLst>
      <p:ext uri="{BB962C8B-B14F-4D97-AF65-F5344CB8AC3E}">
        <p14:creationId xmlns:p14="http://schemas.microsoft.com/office/powerpoint/2010/main" val="10957524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 incident network: a comparison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53" y="1944498"/>
            <a:ext cx="4351338" cy="435133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90688"/>
            <a:ext cx="4605148" cy="4605148"/>
          </a:xfrm>
          <a:prstGeom prst="rect">
            <a:avLst/>
          </a:prstGeom>
        </p:spPr>
      </p:pic>
    </p:spTree>
    <p:extLst>
      <p:ext uri="{BB962C8B-B14F-4D97-AF65-F5344CB8AC3E}">
        <p14:creationId xmlns:p14="http://schemas.microsoft.com/office/powerpoint/2010/main" val="9488647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more than two communities</a:t>
            </a:r>
            <a:endParaRPr lang="en-US" dirty="0"/>
          </a:p>
        </p:txBody>
      </p:sp>
      <p:sp>
        <p:nvSpPr>
          <p:cNvPr id="3" name="Content Placeholder 2"/>
          <p:cNvSpPr>
            <a:spLocks noGrp="1"/>
          </p:cNvSpPr>
          <p:nvPr>
            <p:ph idx="1"/>
          </p:nvPr>
        </p:nvSpPr>
        <p:spPr/>
        <p:txBody>
          <a:bodyPr/>
          <a:lstStyle/>
          <a:p>
            <a:pPr marL="0" indent="0">
              <a:buNone/>
            </a:pPr>
            <a:r>
              <a:rPr lang="en-US" dirty="0" smtClean="0"/>
              <a:t>For spectral clustering, we had a heuristic method for finding more than two communities which relies on another clustering method – k-means.</a:t>
            </a:r>
          </a:p>
          <a:p>
            <a:pPr marL="0" indent="0">
              <a:buNone/>
            </a:pPr>
            <a:endParaRPr lang="en-US" dirty="0"/>
          </a:p>
          <a:p>
            <a:pPr marL="0" indent="0">
              <a:buNone/>
            </a:pPr>
            <a:r>
              <a:rPr lang="en-US" dirty="0" smtClean="0"/>
              <a:t>One of the nice theoretical aspects of modularity maximization is that we can use more firmly grounded methods to find </a:t>
            </a:r>
            <a:r>
              <a:rPr lang="en-US" i="1" dirty="0" smtClean="0"/>
              <a:t>k</a:t>
            </a:r>
            <a:r>
              <a:rPr lang="en-US" dirty="0" smtClean="0"/>
              <a:t> communities.</a:t>
            </a:r>
            <a:endParaRPr lang="en-US" dirty="0"/>
          </a:p>
        </p:txBody>
      </p:sp>
    </p:spTree>
    <p:extLst>
      <p:ext uri="{BB962C8B-B14F-4D97-AF65-F5344CB8AC3E}">
        <p14:creationId xmlns:p14="http://schemas.microsoft.com/office/powerpoint/2010/main" val="455072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more than two communities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r>
                  <a:rPr lang="en-US" dirty="0" smtClean="0"/>
                  <a:t>Hierarchical modularity:</a:t>
                </a:r>
              </a:p>
              <a:p>
                <a:pPr marL="514350" indent="-514350">
                  <a:buAutoNum type="arabicPeriod"/>
                </a:pPr>
                <a:r>
                  <a:rPr lang="en-US" dirty="0" smtClean="0"/>
                  <a:t>Find two communities and then break those communities into sub-communities.</a:t>
                </a:r>
              </a:p>
              <a:p>
                <a:pPr marL="514350" indent="-514350">
                  <a:buAutoNum type="arabicPeriod"/>
                </a:pPr>
                <a:r>
                  <a:rPr lang="en-US" b="0" dirty="0" smtClean="0"/>
                  <a:t>If </a:t>
                </a:r>
                <a14:m>
                  <m:oMath xmlns:m="http://schemas.openxmlformats.org/officeDocument/2006/math">
                    <m:r>
                      <a:rPr lang="en-US" b="0" i="1" smtClean="0">
                        <a:latin typeface="Cambria Math" panose="02040503050406030204" pitchFamily="18" charset="0"/>
                        <a:ea typeface="Cambria Math" panose="02040503050406030204" pitchFamily="18" charset="0"/>
                      </a:rPr>
                      <m:t>ℊ</m:t>
                    </m:r>
                  </m:oMath>
                </a14:m>
                <a:r>
                  <a:rPr lang="en-US" b="0" dirty="0" smtClean="0"/>
                  <a:t> is one of the communities and </a:t>
                </a:r>
                <a:r>
                  <a:rPr lang="en-US" b="0" i="1" dirty="0" smtClean="0"/>
                  <a:t>v </a:t>
                </a:r>
                <a:r>
                  <a:rPr lang="en-US" dirty="0" smtClean="0"/>
                  <a:t>is a new indicator vector breaking it in two, then the change of </a:t>
                </a:r>
                <a:r>
                  <a:rPr lang="en-US" i="1" dirty="0" smtClean="0"/>
                  <a:t>Q </a:t>
                </a:r>
                <a:r>
                  <a:rPr lang="en-US" dirty="0" smtClean="0"/>
                  <a:t>is given by:</a:t>
                </a:r>
              </a:p>
              <a:p>
                <a:pPr marL="514350" indent="-514350">
                  <a:buAutoNum type="arabicPeriod"/>
                </a:pPr>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rPr>
                        <m:t>Δ</m:t>
                      </m:r>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ℊ</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e>
                              </m:d>
                            </m:e>
                          </m:nary>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ℊ</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e>
                          </m:nary>
                        </m:e>
                      </m:d>
                    </m:oMath>
                  </m:oMathPara>
                </a14:m>
                <a:endParaRPr lang="en-US" dirty="0" smtClean="0"/>
              </a:p>
              <a:p>
                <a:pPr marL="0" indent="0">
                  <a:buNone/>
                </a:pPr>
                <a:r>
                  <a:rPr lang="en-US" dirty="0" smtClean="0"/>
                  <a:t>3.  This yields a new formulation. If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𝑖𝑗</m:t>
                        </m:r>
                      </m:sub>
                      <m:sup>
                        <m:r>
                          <a:rPr lang="en-US" b="0" i="1" smtClean="0">
                            <a:latin typeface="Cambria Math" panose="02040503050406030204" pitchFamily="18" charset="0"/>
                            <a:ea typeface="Cambria Math" panose="02040503050406030204" pitchFamily="18" charset="0"/>
                          </a:rPr>
                          <m:t>ℊ</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𝑖𝑗</m:t>
                        </m:r>
                      </m:sub>
                    </m:sSub>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ℊ</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𝑖𝑘</m:t>
                            </m:r>
                          </m:sub>
                        </m:sSub>
                      </m:e>
                    </m:nary>
                  </m:oMath>
                </a14:m>
                <a:r>
                  <a:rPr lang="en-US" dirty="0" smtClean="0"/>
                  <a:t>,  </a:t>
                </a:r>
                <a:br>
                  <a:rPr lang="en-US" dirty="0" smtClean="0"/>
                </a:br>
                <a:r>
                  <a:rPr lang="en-US" dirty="0" smtClean="0"/>
                  <a:t>     then,</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ℊ</m:t>
                          </m:r>
                        </m:sup>
                      </m:sSup>
                      <m:r>
                        <a:rPr lang="en-US" b="0" i="1" smtClean="0">
                          <a:latin typeface="Cambria Math" panose="02040503050406030204" pitchFamily="18" charset="0"/>
                          <a:ea typeface="Cambria Math" panose="02040503050406030204" pitchFamily="18" charset="0"/>
                        </a:rPr>
                        <m:t>𝑣</m:t>
                      </m:r>
                    </m:oMath>
                  </m:oMathPara>
                </a14:m>
                <a:endParaRPr lang="en-US" dirty="0" smtClean="0"/>
              </a:p>
              <a:p>
                <a:pPr marL="0" indent="0">
                  <a:buNone/>
                </a:pPr>
                <a:r>
                  <a:rPr lang="en-US" dirty="0"/>
                  <a:t> </a:t>
                </a:r>
                <a:r>
                  <a:rPr lang="en-US" dirty="0" smtClean="0"/>
                  <a:t>    and we can maximize this using the lead eigenvector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ea typeface="Cambria Math" panose="02040503050406030204" pitchFamily="18" charset="0"/>
                          </a:rPr>
                          <m:t>ℊ</m:t>
                        </m:r>
                      </m:sup>
                    </m:sSup>
                    <m:r>
                      <a:rPr lang="en-US" b="0" i="1" smtClean="0">
                        <a:latin typeface="Cambria Math" panose="02040503050406030204" pitchFamily="18" charset="0"/>
                        <a:ea typeface="Cambria Math" panose="02040503050406030204" pitchFamily="18" charset="0"/>
                      </a:rPr>
                      <m:t>.</m:t>
                    </m:r>
                  </m:oMath>
                </a14:m>
                <a:endParaRPr lang="en-US" dirty="0" smtClean="0"/>
              </a:p>
              <a:p>
                <a:pPr marL="0" indent="0">
                  <a:buNone/>
                </a:pPr>
                <a:r>
                  <a:rPr lang="en-US" dirty="0" smtClean="0"/>
                  <a:t>4.  We can iterate this procedure until we cannot increase </a:t>
                </a:r>
                <a:r>
                  <a:rPr lang="en-US" i="1" dirty="0" smtClean="0"/>
                  <a:t>Q</a:t>
                </a:r>
                <a:r>
                  <a:rPr lang="en-US" dirty="0" smtClean="0"/>
                  <a:t> further.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38" t="-2801" b="-560"/>
                </a:stretch>
              </a:blipFill>
            </p:spPr>
            <p:txBody>
              <a:bodyPr/>
              <a:lstStyle/>
              <a:p>
                <a:r>
                  <a:rPr lang="en-US">
                    <a:noFill/>
                  </a:rPr>
                  <a:t> </a:t>
                </a:r>
              </a:p>
            </p:txBody>
          </p:sp>
        </mc:Fallback>
      </mc:AlternateContent>
    </p:spTree>
    <p:extLst>
      <p:ext uri="{BB962C8B-B14F-4D97-AF65-F5344CB8AC3E}">
        <p14:creationId xmlns:p14="http://schemas.microsoft.com/office/powerpoint/2010/main" val="3796350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5908" y="365125"/>
            <a:ext cx="7196849" cy="7196849"/>
          </a:xfrm>
        </p:spPr>
      </p:pic>
      <p:sp>
        <p:nvSpPr>
          <p:cNvPr id="2" name="Title 1"/>
          <p:cNvSpPr>
            <a:spLocks noGrp="1"/>
          </p:cNvSpPr>
          <p:nvPr>
            <p:ph type="title"/>
          </p:nvPr>
        </p:nvSpPr>
        <p:spPr/>
        <p:txBody>
          <a:bodyPr/>
          <a:lstStyle/>
          <a:p>
            <a:r>
              <a:rPr lang="en-US" dirty="0" smtClean="0"/>
              <a:t>Communities in the WTW</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9432757" y="5693907"/>
                <a:ext cx="162025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≈0.007</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432757" y="5693907"/>
                <a:ext cx="1620253" cy="461665"/>
              </a:xfrm>
              <a:prstGeom prst="rect">
                <a:avLst/>
              </a:prstGeom>
              <a:blipFill rotWithShape="0">
                <a:blip r:embed="rId4"/>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516979" y="1690688"/>
                <a:ext cx="2286000" cy="3231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𝑄</m:t>
                      </m:r>
                      <m:r>
                        <a:rPr lang="en-US" sz="2400" b="0" i="1" smtClean="0">
                          <a:latin typeface="Cambria Math" panose="02040503050406030204" pitchFamily="18" charset="0"/>
                        </a:rPr>
                        <m:t>            </m:t>
                      </m:r>
                    </m:oMath>
                  </m:oMathPara>
                </a14:m>
                <a:endParaRPr lang="en-US" dirty="0" smtClean="0"/>
              </a:p>
              <a:p>
                <a:pPr marL="342900" indent="-342900">
                  <a:buFont typeface="+mj-lt"/>
                  <a:buAutoNum type="arabicPeriod"/>
                </a:pPr>
                <a:r>
                  <a:rPr lang="en-US" dirty="0" smtClean="0"/>
                  <a:t>0.003</a:t>
                </a:r>
              </a:p>
              <a:p>
                <a:pPr marL="342900" indent="-342900">
                  <a:buFont typeface="+mj-lt"/>
                  <a:buAutoNum type="arabicPeriod"/>
                </a:pPr>
                <a:r>
                  <a:rPr lang="en-US" dirty="0" smtClean="0"/>
                  <a:t>0.0006</a:t>
                </a:r>
              </a:p>
              <a:p>
                <a:pPr marL="342900" indent="-342900">
                  <a:buFont typeface="+mj-lt"/>
                  <a:buAutoNum type="arabicPeriod"/>
                </a:pPr>
                <a:r>
                  <a:rPr lang="en-US" dirty="0" smtClean="0"/>
                  <a:t>0.002</a:t>
                </a:r>
              </a:p>
              <a:p>
                <a:pPr marL="342900" indent="-342900">
                  <a:buFont typeface="+mj-lt"/>
                  <a:buAutoNum type="arabicPeriod"/>
                </a:pPr>
                <a:r>
                  <a:rPr lang="en-US" dirty="0" smtClean="0"/>
                  <a:t>0.0002</a:t>
                </a:r>
              </a:p>
              <a:p>
                <a:pPr marL="342900" indent="-342900">
                  <a:buFont typeface="+mj-lt"/>
                  <a:buAutoNum type="arabicPeriod"/>
                </a:pPr>
                <a:r>
                  <a:rPr lang="en-US" dirty="0" smtClean="0"/>
                  <a:t>0.0001</a:t>
                </a:r>
              </a:p>
              <a:p>
                <a:pPr marL="342900" indent="-342900">
                  <a:buFont typeface="+mj-lt"/>
                  <a:buAutoNum type="arabicPeriod"/>
                </a:pPr>
                <a:r>
                  <a:rPr lang="en-US" dirty="0" smtClean="0"/>
                  <a:t>0.0002</a:t>
                </a:r>
              </a:p>
              <a:p>
                <a:pPr marL="342900" indent="-342900">
                  <a:buFont typeface="+mj-lt"/>
                  <a:buAutoNum type="arabicPeriod"/>
                </a:pPr>
                <a:r>
                  <a:rPr lang="en-US" dirty="0" smtClean="0"/>
                  <a:t>0.0002</a:t>
                </a:r>
              </a:p>
              <a:p>
                <a:pPr marL="342900" indent="-342900">
                  <a:buFont typeface="+mj-lt"/>
                  <a:buAutoNum type="arabicPeriod"/>
                </a:pPr>
                <a:r>
                  <a:rPr lang="en-US" dirty="0" smtClean="0"/>
                  <a:t>0.0002</a:t>
                </a:r>
              </a:p>
              <a:p>
                <a:pPr marL="342900" indent="-342900">
                  <a:buFont typeface="+mj-lt"/>
                  <a:buAutoNum type="arabicPeriod"/>
                </a:pPr>
                <a:r>
                  <a:rPr lang="en-US" dirty="0" smtClean="0"/>
                  <a:t>0.00006</a:t>
                </a:r>
              </a:p>
              <a:p>
                <a:pPr marL="342900" indent="-342900">
                  <a:buFont typeface="+mj-lt"/>
                  <a:buAutoNum type="arabicPeriod"/>
                </a:pPr>
                <a:r>
                  <a:rPr lang="en-US" dirty="0" smtClean="0"/>
                  <a:t> 0.00004</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516979" y="1690688"/>
                <a:ext cx="2286000" cy="3231654"/>
              </a:xfrm>
              <a:prstGeom prst="rect">
                <a:avLst/>
              </a:prstGeom>
              <a:blipFill rotWithShape="0">
                <a:blip r:embed="rId5"/>
                <a:stretch>
                  <a:fillRect l="-1867" b="-2264"/>
                </a:stretch>
              </a:blipFill>
            </p:spPr>
            <p:txBody>
              <a:bodyPr/>
              <a:lstStyle/>
              <a:p>
                <a:r>
                  <a:rPr lang="en-US">
                    <a:noFill/>
                  </a:rPr>
                  <a:t> </a:t>
                </a:r>
              </a:p>
            </p:txBody>
          </p:sp>
        </mc:Fallback>
      </mc:AlternateContent>
    </p:spTree>
    <p:extLst>
      <p:ext uri="{BB962C8B-B14F-4D97-AF65-F5344CB8AC3E}">
        <p14:creationId xmlns:p14="http://schemas.microsoft.com/office/powerpoint/2010/main" val="6032391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233" y="1027906"/>
            <a:ext cx="5337958" cy="5337958"/>
          </a:xfrm>
        </p:spPr>
      </p:pic>
      <p:sp>
        <p:nvSpPr>
          <p:cNvPr id="2" name="Title 1"/>
          <p:cNvSpPr>
            <a:spLocks noGrp="1"/>
          </p:cNvSpPr>
          <p:nvPr>
            <p:ph type="title"/>
          </p:nvPr>
        </p:nvSpPr>
        <p:spPr/>
        <p:txBody>
          <a:bodyPr/>
          <a:lstStyle/>
          <a:p>
            <a:r>
              <a:rPr lang="en-US" dirty="0" smtClean="0"/>
              <a:t>Communities in the WTW</a:t>
            </a:r>
            <a:endParaRPr lang="en-US"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0451" y="1238947"/>
            <a:ext cx="4915876" cy="4915876"/>
          </a:xfrm>
          <a:prstGeom prst="rect">
            <a:avLst/>
          </a:prstGeom>
        </p:spPr>
      </p:pic>
    </p:spTree>
    <p:extLst>
      <p:ext uri="{BB962C8B-B14F-4D97-AF65-F5344CB8AC3E}">
        <p14:creationId xmlns:p14="http://schemas.microsoft.com/office/powerpoint/2010/main" val="13266656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br>
              <a:rPr lang="en-US" dirty="0" smtClean="0"/>
            </a:br>
            <a:r>
              <a:rPr lang="en-US" dirty="0" smtClean="0"/>
              <a:t>observations and considerations</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Modularity has a nice statistical basis – it optimizes a </a:t>
            </a:r>
            <a:r>
              <a:rPr lang="en-US" dirty="0"/>
              <a:t>function based on the density of the groups compared to the expected </a:t>
            </a:r>
            <a:r>
              <a:rPr lang="en-US" dirty="0" smtClean="0"/>
              <a:t>density</a:t>
            </a:r>
            <a:r>
              <a:rPr lang="en-US" dirty="0"/>
              <a:t> </a:t>
            </a:r>
            <a:r>
              <a:rPr lang="en-US" dirty="0" smtClean="0"/>
              <a:t>of a random graph model.</a:t>
            </a:r>
          </a:p>
          <a:p>
            <a:pPr marL="514350" indent="-514350">
              <a:buFont typeface="+mj-lt"/>
              <a:buAutoNum type="arabicPeriod"/>
            </a:pPr>
            <a:endParaRPr lang="en-US" dirty="0" smtClean="0"/>
          </a:p>
          <a:p>
            <a:pPr marL="514350" indent="-514350">
              <a:buFont typeface="+mj-lt"/>
              <a:buAutoNum type="arabicPeriod"/>
            </a:pPr>
            <a:r>
              <a:rPr lang="en-US" dirty="0" smtClean="0"/>
              <a:t>While modularity and spectral clustering sometimes find the same communities, modularity is optimizing a different function.</a:t>
            </a:r>
          </a:p>
          <a:p>
            <a:pPr marL="514350" indent="-514350">
              <a:buFont typeface="+mj-lt"/>
              <a:buAutoNum type="arabicPeriod"/>
            </a:pPr>
            <a:endParaRPr lang="en-US" dirty="0"/>
          </a:p>
          <a:p>
            <a:pPr marL="514350" indent="-514350">
              <a:buFont typeface="+mj-lt"/>
              <a:buAutoNum type="arabicPeriod"/>
            </a:pPr>
            <a:r>
              <a:rPr lang="en-US" dirty="0" smtClean="0"/>
              <a:t>Like spectral clustering, modularity (as presented) requires an undirected network.  There are, however, versions for directed (see []).  </a:t>
            </a:r>
          </a:p>
          <a:p>
            <a:pPr marL="514350" indent="-514350">
              <a:buFont typeface="+mj-lt"/>
              <a:buAutoNum type="arabicPeriod"/>
            </a:pPr>
            <a:endParaRPr lang="en-US" dirty="0"/>
          </a:p>
          <a:p>
            <a:pPr marL="514350" indent="-514350">
              <a:buFont typeface="+mj-lt"/>
              <a:buAutoNum type="arabicPeriod"/>
            </a:pPr>
            <a:r>
              <a:rPr lang="en-US" dirty="0" smtClean="0"/>
              <a:t>The most computational expensive part of this version of modularity maximization is the computation of the </a:t>
            </a:r>
            <a:r>
              <a:rPr lang="en-US" dirty="0" err="1" smtClean="0"/>
              <a:t>eigendata</a:t>
            </a:r>
            <a:r>
              <a:rPr lang="en-US" dirty="0" smtClean="0"/>
              <a:t>.  For large networks, other algorithms exist (see []) and some are even in R (see </a:t>
            </a:r>
            <a:r>
              <a:rPr lang="en-US" dirty="0" err="1" smtClean="0">
                <a:latin typeface="Gulim" panose="020B0600000101010101" pitchFamily="34" charset="-127"/>
                <a:ea typeface="Gulim" panose="020B0600000101010101" pitchFamily="34" charset="-127"/>
              </a:rPr>
              <a:t>fastgreedy.community</a:t>
            </a:r>
            <a:r>
              <a:rPr lang="en-US" dirty="0" smtClean="0"/>
              <a:t> in </a:t>
            </a:r>
            <a:r>
              <a:rPr lang="en-US" dirty="0" err="1" smtClean="0"/>
              <a:t>igraph</a:t>
            </a:r>
            <a:r>
              <a:rPr lang="en-US" dirty="0" smtClean="0"/>
              <a:t>)</a:t>
            </a:r>
            <a:endParaRPr lang="en-US" dirty="0"/>
          </a:p>
        </p:txBody>
      </p:sp>
    </p:spTree>
    <p:extLst>
      <p:ext uri="{BB962C8B-B14F-4D97-AF65-F5344CB8AC3E}">
        <p14:creationId xmlns:p14="http://schemas.microsoft.com/office/powerpoint/2010/main" val="30142793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directions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 linkage or k-means with a measure of similarity more appropriate to your application.</a:t>
            </a:r>
          </a:p>
          <a:p>
            <a:endParaRPr lang="en-US" dirty="0"/>
          </a:p>
          <a:p>
            <a:r>
              <a:rPr lang="en-US" dirty="0" smtClean="0"/>
              <a:t>For spectral clustering, we can iterate the 2 cluster method to find a hierarchical version of </a:t>
            </a:r>
            <a:r>
              <a:rPr lang="en-US" i="1" dirty="0" smtClean="0"/>
              <a:t>k</a:t>
            </a:r>
            <a:r>
              <a:rPr lang="en-US" dirty="0" smtClean="0"/>
              <a:t> communities.  Similarly, we could use linkage on the spectral embedding for a similar purpose.</a:t>
            </a:r>
          </a:p>
          <a:p>
            <a:endParaRPr lang="en-US" dirty="0"/>
          </a:p>
          <a:p>
            <a:r>
              <a:rPr lang="en-US" dirty="0" smtClean="0"/>
              <a:t>Modularity maximization for more than 2 clusters can also be achieved using non-hierarchical algorithms.</a:t>
            </a:r>
          </a:p>
          <a:p>
            <a:endParaRPr lang="en-US" dirty="0" smtClean="0"/>
          </a:p>
          <a:p>
            <a:r>
              <a:rPr lang="en-US" dirty="0" smtClean="0"/>
              <a:t>Both modularity and spectral clustering have versions for weighted directed networks.</a:t>
            </a:r>
          </a:p>
        </p:txBody>
      </p:sp>
    </p:spTree>
    <p:extLst>
      <p:ext uri="{BB962C8B-B14F-4D97-AF65-F5344CB8AC3E}">
        <p14:creationId xmlns:p14="http://schemas.microsoft.com/office/powerpoint/2010/main" val="41037498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90804" y="1556151"/>
            <a:ext cx="5818265" cy="4363699"/>
          </a:xfrm>
        </p:spPr>
      </p:pic>
      <p:sp>
        <p:nvSpPr>
          <p:cNvPr id="2" name="Title 1"/>
          <p:cNvSpPr>
            <a:spLocks noGrp="1"/>
          </p:cNvSpPr>
          <p:nvPr>
            <p:ph type="title"/>
          </p:nvPr>
        </p:nvSpPr>
        <p:spPr/>
        <p:txBody>
          <a:bodyPr/>
          <a:lstStyle/>
          <a:p>
            <a:r>
              <a:rPr lang="en-US" dirty="0" smtClean="0"/>
              <a:t>Social Identity Voting</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930" y="1556151"/>
            <a:ext cx="5874327" cy="4405745"/>
          </a:xfrm>
          <a:prstGeom prst="rect">
            <a:avLst/>
          </a:prstGeom>
        </p:spPr>
      </p:pic>
    </p:spTree>
    <p:extLst>
      <p:ext uri="{BB962C8B-B14F-4D97-AF65-F5344CB8AC3E}">
        <p14:creationId xmlns:p14="http://schemas.microsoft.com/office/powerpoint/2010/main" val="33792387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 in the United Nations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793" y="1529355"/>
            <a:ext cx="9204244" cy="4833043"/>
          </a:xfrm>
        </p:spPr>
      </p:pic>
    </p:spTree>
    <p:extLst>
      <p:ext uri="{BB962C8B-B14F-4D97-AF65-F5344CB8AC3E}">
        <p14:creationId xmlns:p14="http://schemas.microsoft.com/office/powerpoint/2010/main" val="1601529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points</a:t>
            </a:r>
            <a:endParaRPr lang="en-US" dirty="0"/>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dirty="0" smtClean="0"/>
              <a:t>Only set out to find communities in your data if you have a good reason.</a:t>
            </a:r>
          </a:p>
          <a:p>
            <a:pPr marL="514350" indent="-514350">
              <a:buAutoNum type="arabicPeriod"/>
            </a:pPr>
            <a:r>
              <a:rPr lang="en-US" dirty="0" smtClean="0"/>
              <a:t>Identification of </a:t>
            </a:r>
            <a:r>
              <a:rPr lang="en-US" dirty="0" err="1" smtClean="0"/>
              <a:t>meso</a:t>
            </a:r>
            <a:r>
              <a:rPr lang="en-US" dirty="0" smtClean="0"/>
              <a:t>-scale structure is likely the most fruitful and novel type of results you can expect from community detection.</a:t>
            </a:r>
          </a:p>
          <a:p>
            <a:pPr marL="514350" indent="-514350">
              <a:buAutoNum type="arabicPeriod"/>
            </a:pPr>
            <a:r>
              <a:rPr lang="en-US" dirty="0" smtClean="0"/>
              <a:t>All clustering/community detection algorithms are grounded in a set of assumptions – choose the one that is most compatible with your application.</a:t>
            </a:r>
          </a:p>
          <a:p>
            <a:pPr marL="514350" indent="-514350">
              <a:buAutoNum type="arabicPeriod"/>
            </a:pPr>
            <a:r>
              <a:rPr lang="en-US" dirty="0" smtClean="0"/>
              <a:t>Interpretation of the clusters is often the most difficult and potentially most rewarding aspect of community detection.</a:t>
            </a:r>
            <a:endParaRPr lang="en-US" dirty="0"/>
          </a:p>
        </p:txBody>
      </p:sp>
    </p:spTree>
    <p:extLst>
      <p:ext uri="{BB962C8B-B14F-4D97-AF65-F5344CB8AC3E}">
        <p14:creationId xmlns:p14="http://schemas.microsoft.com/office/powerpoint/2010/main" val="4028640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 in the United Nations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793" y="1529355"/>
            <a:ext cx="9204244" cy="4833043"/>
          </a:xfrm>
        </p:spPr>
      </p:pic>
    </p:spTree>
    <p:extLst>
      <p:ext uri="{BB962C8B-B14F-4D97-AF65-F5344CB8AC3E}">
        <p14:creationId xmlns:p14="http://schemas.microsoft.com/office/powerpoint/2010/main" val="36440743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Overviews and review articles</a:t>
            </a:r>
            <a:endParaRPr lang="en-US" dirty="0"/>
          </a:p>
        </p:txBody>
      </p:sp>
      <p:sp>
        <p:nvSpPr>
          <p:cNvPr id="3" name="Content Placeholder 2"/>
          <p:cNvSpPr>
            <a:spLocks noGrp="1"/>
          </p:cNvSpPr>
          <p:nvPr>
            <p:ph idx="1"/>
          </p:nvPr>
        </p:nvSpPr>
        <p:spPr/>
        <p:txBody>
          <a:bodyPr/>
          <a:lstStyle/>
          <a:p>
            <a:pPr marL="0" indent="0">
              <a:buNone/>
            </a:pPr>
            <a:r>
              <a:rPr lang="en-US" dirty="0" smtClean="0"/>
              <a:t>[1] M</a:t>
            </a:r>
            <a:r>
              <a:rPr lang="en-US" dirty="0"/>
              <a:t>. E. J. </a:t>
            </a:r>
            <a:r>
              <a:rPr lang="en-US" dirty="0" smtClean="0"/>
              <a:t>Newman, </a:t>
            </a:r>
            <a:r>
              <a:rPr lang="en-US" i="1" dirty="0" smtClean="0">
                <a:hlinkClick r:id="rId3"/>
              </a:rPr>
              <a:t>Communities</a:t>
            </a:r>
            <a:r>
              <a:rPr lang="en-US" i="1" dirty="0">
                <a:hlinkClick r:id="rId3"/>
              </a:rPr>
              <a:t>, modules and large-scale structure in </a:t>
            </a:r>
            <a:r>
              <a:rPr lang="en-US" i="1" dirty="0" smtClean="0">
                <a:hlinkClick r:id="rId3"/>
              </a:rPr>
              <a:t>networks</a:t>
            </a:r>
            <a:r>
              <a:rPr lang="en-US" i="1" dirty="0" smtClean="0"/>
              <a:t>.  </a:t>
            </a:r>
            <a:r>
              <a:rPr lang="en-US" dirty="0" smtClean="0"/>
              <a:t>Nature </a:t>
            </a:r>
            <a:r>
              <a:rPr lang="en-US" dirty="0"/>
              <a:t>Physics 8, 25–31 (2012) </a:t>
            </a:r>
            <a:r>
              <a:rPr lang="en-US" dirty="0" smtClean="0"/>
              <a:t>doi:10.1038/nphys2162</a:t>
            </a:r>
          </a:p>
          <a:p>
            <a:pPr marL="0" indent="0">
              <a:buNone/>
            </a:pPr>
            <a:r>
              <a:rPr lang="en-US" dirty="0"/>
              <a:t>	</a:t>
            </a:r>
            <a:r>
              <a:rPr lang="en-US" dirty="0" smtClean="0"/>
              <a:t>This is a very nice overview of the state of clustering</a:t>
            </a:r>
            <a:br>
              <a:rPr lang="en-US" dirty="0" smtClean="0"/>
            </a:br>
            <a:r>
              <a:rPr lang="en-US" dirty="0" smtClean="0"/>
              <a:t>	and community detection for network data.  The 	point of view stems from the development of these</a:t>
            </a:r>
            <a:br>
              <a:rPr lang="en-US" dirty="0" smtClean="0"/>
            </a:br>
            <a:r>
              <a:rPr lang="en-US" dirty="0" smtClean="0"/>
              <a:t>	ideas within the physics community so it may not </a:t>
            </a:r>
            <a:br>
              <a:rPr lang="en-US" dirty="0" smtClean="0"/>
            </a:br>
            <a:r>
              <a:rPr lang="en-US" dirty="0" smtClean="0"/>
              <a:t>	align precisely with the concerns and conventions</a:t>
            </a:r>
            <a:br>
              <a:rPr lang="en-US" dirty="0" smtClean="0"/>
            </a:br>
            <a:r>
              <a:rPr lang="en-US" dirty="0" smtClean="0"/>
              <a:t>	of political science.</a:t>
            </a: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56281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references</a:t>
            </a:r>
            <a:endParaRPr lang="en-US" dirty="0"/>
          </a:p>
        </p:txBody>
      </p:sp>
      <p:sp>
        <p:nvSpPr>
          <p:cNvPr id="3" name="Content Placeholder 2"/>
          <p:cNvSpPr>
            <a:spLocks noGrp="1"/>
          </p:cNvSpPr>
          <p:nvPr>
            <p:ph idx="1"/>
          </p:nvPr>
        </p:nvSpPr>
        <p:spPr/>
        <p:txBody>
          <a:bodyPr/>
          <a:lstStyle/>
          <a:p>
            <a:pPr marL="0" indent="0">
              <a:buNone/>
            </a:pPr>
            <a:r>
              <a:rPr lang="en-US" dirty="0" smtClean="0"/>
              <a:t>[2]  K. Poole, voteview.com</a:t>
            </a:r>
          </a:p>
          <a:p>
            <a:pPr marL="0" indent="0">
              <a:buNone/>
            </a:pPr>
            <a:r>
              <a:rPr lang="en-US" dirty="0"/>
              <a:t>	</a:t>
            </a:r>
            <a:r>
              <a:rPr lang="en-US" dirty="0" smtClean="0"/>
              <a:t>Roll call voting data for US House and Senate</a:t>
            </a:r>
          </a:p>
          <a:p>
            <a:pPr marL="0" indent="0">
              <a:buNone/>
            </a:pPr>
            <a:endParaRPr lang="en-US" dirty="0" smtClean="0"/>
          </a:p>
          <a:p>
            <a:pPr marL="0" indent="0">
              <a:buNone/>
            </a:pPr>
            <a:r>
              <a:rPr lang="en-US" dirty="0" smtClean="0"/>
              <a:t>[3] </a:t>
            </a:r>
            <a:r>
              <a:rPr lang="en-US" dirty="0" err="1"/>
              <a:t>Barbieri</a:t>
            </a:r>
            <a:r>
              <a:rPr lang="en-US" dirty="0"/>
              <a:t>, K., </a:t>
            </a:r>
            <a:r>
              <a:rPr lang="en-US" dirty="0" err="1"/>
              <a:t>Keshk</a:t>
            </a:r>
            <a:r>
              <a:rPr lang="en-US" dirty="0"/>
              <a:t>, O., </a:t>
            </a:r>
            <a:r>
              <a:rPr lang="en-US" dirty="0" err="1"/>
              <a:t>Pollins</a:t>
            </a:r>
            <a:r>
              <a:rPr lang="en-US" dirty="0"/>
              <a:t>, B., 2008. </a:t>
            </a:r>
            <a:r>
              <a:rPr lang="en-US" i="1" dirty="0"/>
              <a:t>Correlates of war project trade data set codebook</a:t>
            </a:r>
            <a:r>
              <a:rPr lang="en-US" dirty="0"/>
              <a:t>, version 2.01. </a:t>
            </a:r>
          </a:p>
          <a:p>
            <a:pPr marL="0" indent="0">
              <a:buNone/>
            </a:pPr>
            <a:r>
              <a:rPr lang="en-US" dirty="0"/>
              <a:t>	</a:t>
            </a:r>
            <a:r>
              <a:rPr lang="en-US" dirty="0" smtClean="0"/>
              <a:t>While the COW website has a great deal of data, we </a:t>
            </a:r>
          </a:p>
          <a:p>
            <a:pPr marL="0" indent="0">
              <a:buNone/>
            </a:pPr>
            <a:r>
              <a:rPr lang="en-US" dirty="0"/>
              <a:t>	</a:t>
            </a:r>
            <a:r>
              <a:rPr lang="en-US" dirty="0" smtClean="0"/>
              <a:t>use the bilateral trade data for our example.</a:t>
            </a:r>
          </a:p>
        </p:txBody>
      </p:sp>
    </p:spTree>
    <p:extLst>
      <p:ext uri="{BB962C8B-B14F-4D97-AF65-F5344CB8AC3E}">
        <p14:creationId xmlns:p14="http://schemas.microsoft.com/office/powerpoint/2010/main" val="38951986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Linkage and k-means</a:t>
            </a:r>
            <a:endParaRPr lang="en-US" dirty="0"/>
          </a:p>
        </p:txBody>
      </p:sp>
      <p:sp>
        <p:nvSpPr>
          <p:cNvPr id="3" name="Content Placeholder 2"/>
          <p:cNvSpPr>
            <a:spLocks noGrp="1"/>
          </p:cNvSpPr>
          <p:nvPr>
            <p:ph idx="1"/>
          </p:nvPr>
        </p:nvSpPr>
        <p:spPr/>
        <p:txBody>
          <a:bodyPr/>
          <a:lstStyle/>
          <a:p>
            <a:pPr marL="0" indent="0">
              <a:buNone/>
            </a:pPr>
            <a:r>
              <a:rPr lang="en-US" dirty="0" smtClean="0"/>
              <a:t>These algorithms are so well established, it is not terribly useful to provide original references.  However, there are a number of excellent books which include discussions of these techniques.  </a:t>
            </a:r>
          </a:p>
          <a:p>
            <a:pPr marL="0" indent="0">
              <a:buNone/>
            </a:pPr>
            <a:endParaRPr lang="en-US" dirty="0"/>
          </a:p>
          <a:p>
            <a:pPr marL="0" indent="0">
              <a:buNone/>
            </a:pPr>
            <a:r>
              <a:rPr lang="en-US" dirty="0" smtClean="0"/>
              <a:t>We also have a discussion of both in the notes.</a:t>
            </a:r>
          </a:p>
        </p:txBody>
      </p:sp>
    </p:spTree>
    <p:extLst>
      <p:ext uri="{BB962C8B-B14F-4D97-AF65-F5344CB8AC3E}">
        <p14:creationId xmlns:p14="http://schemas.microsoft.com/office/powerpoint/2010/main" val="4074292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Spectral Clustering</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[4]  Ng, A., </a:t>
            </a:r>
            <a:r>
              <a:rPr lang="en-US" dirty="0" err="1" smtClean="0"/>
              <a:t>Jordam</a:t>
            </a:r>
            <a:r>
              <a:rPr lang="en-US" dirty="0" smtClean="0"/>
              <a:t>, M., and Weiss, Y. (2001) </a:t>
            </a:r>
            <a:r>
              <a:rPr lang="en-US" dirty="0" smtClean="0">
                <a:hlinkClick r:id="rId3"/>
              </a:rPr>
              <a:t>On Spectral Clustering:  Analysis and an algorithm</a:t>
            </a:r>
            <a:r>
              <a:rPr lang="en-US" i="1" dirty="0" smtClean="0"/>
              <a:t>.  Advances in NIPS</a:t>
            </a:r>
            <a:r>
              <a:rPr lang="en-US" dirty="0" smtClean="0"/>
              <a:t>, 849-856.</a:t>
            </a:r>
          </a:p>
          <a:p>
            <a:pPr marL="0" indent="0">
              <a:buNone/>
            </a:pPr>
            <a:r>
              <a:rPr lang="en-US" dirty="0" smtClean="0"/>
              <a:t>	This is a reasonably theoretical discussion of spectral 	clustering and presents it in a slightly different form</a:t>
            </a:r>
            <a:br>
              <a:rPr lang="en-US" dirty="0" smtClean="0"/>
            </a:br>
            <a:r>
              <a:rPr lang="en-US" dirty="0" smtClean="0"/>
              <a:t>	than we discussed.</a:t>
            </a:r>
            <a:endParaRPr lang="en-US" dirty="0"/>
          </a:p>
          <a:p>
            <a:pPr marL="0" indent="0">
              <a:buNone/>
            </a:pPr>
            <a:r>
              <a:rPr lang="en-US" dirty="0" smtClean="0"/>
              <a:t>[5] Shi, J. and Malik, J. (2000) </a:t>
            </a:r>
            <a:r>
              <a:rPr lang="en-US" dirty="0" smtClean="0">
                <a:hlinkClick r:id="rId4"/>
              </a:rPr>
              <a:t>Normalized Cuts and Image Segmentation.  </a:t>
            </a:r>
            <a:r>
              <a:rPr lang="en-US" i="1" dirty="0" smtClean="0"/>
              <a:t>IEEE Transactions on PAMI</a:t>
            </a:r>
            <a:r>
              <a:rPr lang="en-US" dirty="0" smtClean="0"/>
              <a:t>, 22(8): 888-905.</a:t>
            </a:r>
          </a:p>
          <a:p>
            <a:pPr marL="0" indent="0">
              <a:buNone/>
            </a:pPr>
            <a:r>
              <a:rPr lang="en-US" dirty="0"/>
              <a:t>	</a:t>
            </a:r>
            <a:r>
              <a:rPr lang="en-US" dirty="0" smtClean="0"/>
              <a:t>This presentation gives a nice connection between</a:t>
            </a:r>
            <a:br>
              <a:rPr lang="en-US" dirty="0" smtClean="0"/>
            </a:br>
            <a:r>
              <a:rPr lang="en-US" dirty="0" smtClean="0"/>
              <a:t>	cut problems and spectral clustering.  There are also nice 	applications to image processing.</a:t>
            </a:r>
          </a:p>
          <a:p>
            <a:pPr marL="0" indent="0">
              <a:buNone/>
            </a:pPr>
            <a:r>
              <a:rPr lang="en-US" dirty="0" smtClean="0"/>
              <a:t>[6] </a:t>
            </a:r>
            <a:r>
              <a:rPr lang="en-US" dirty="0" err="1" smtClean="0"/>
              <a:t>Riolo</a:t>
            </a:r>
            <a:r>
              <a:rPr lang="en-US" dirty="0" smtClean="0"/>
              <a:t>, M. and Newman, M.E.J. (2014) </a:t>
            </a:r>
            <a:r>
              <a:rPr lang="en-US" dirty="0" smtClean="0">
                <a:hlinkClick r:id="rId5"/>
              </a:rPr>
              <a:t>First-principles </a:t>
            </a:r>
            <a:r>
              <a:rPr lang="en-US" dirty="0">
                <a:hlinkClick r:id="rId5"/>
              </a:rPr>
              <a:t>multiway spectral partitioning of graphs</a:t>
            </a:r>
            <a:r>
              <a:rPr lang="en-US" dirty="0"/>
              <a:t>,  </a:t>
            </a:r>
            <a:r>
              <a:rPr lang="en-US" i="1" dirty="0"/>
              <a:t>Journal of Complex Networks</a:t>
            </a:r>
            <a:r>
              <a:rPr lang="en-US" dirty="0"/>
              <a:t> </a:t>
            </a:r>
            <a:r>
              <a:rPr lang="en-US" b="1" dirty="0"/>
              <a:t>2</a:t>
            </a:r>
            <a:r>
              <a:rPr lang="en-US" dirty="0"/>
              <a:t>, 121-140 (2014</a:t>
            </a:r>
            <a:r>
              <a:rPr lang="en-US" dirty="0" smtClean="0"/>
              <a:t>).</a:t>
            </a:r>
          </a:p>
          <a:p>
            <a:pPr marL="0" indent="0">
              <a:buNone/>
            </a:pPr>
            <a:r>
              <a:rPr lang="en-US" dirty="0"/>
              <a:t>	</a:t>
            </a:r>
            <a:r>
              <a:rPr lang="en-US" dirty="0" smtClean="0"/>
              <a:t>This is a nice ground up geometric derivation of spectral clustering</a:t>
            </a:r>
            <a:br>
              <a:rPr lang="en-US" dirty="0" smtClean="0"/>
            </a:br>
            <a:r>
              <a:rPr lang="en-US" dirty="0" smtClean="0"/>
              <a:t>	for finding communities in networks.  </a:t>
            </a: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007239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p:sp>
        <p:nvSpPr>
          <p:cNvPr id="3" name="Content Placeholder 2"/>
          <p:cNvSpPr>
            <a:spLocks noGrp="1"/>
          </p:cNvSpPr>
          <p:nvPr>
            <p:ph idx="1"/>
          </p:nvPr>
        </p:nvSpPr>
        <p:spPr>
          <a:xfrm>
            <a:off x="838200" y="1825625"/>
            <a:ext cx="10515600" cy="4836432"/>
          </a:xfrm>
        </p:spPr>
        <p:txBody>
          <a:bodyPr>
            <a:normAutofit fontScale="77500" lnSpcReduction="20000"/>
          </a:bodyPr>
          <a:lstStyle/>
          <a:p>
            <a:pPr marL="0" indent="0">
              <a:buNone/>
            </a:pPr>
            <a:r>
              <a:rPr lang="en-US" dirty="0" smtClean="0"/>
              <a:t>[7]  Newman</a:t>
            </a:r>
            <a:r>
              <a:rPr lang="en-US" dirty="0"/>
              <a:t>, M. E. J. (2006). </a:t>
            </a:r>
            <a:r>
              <a:rPr lang="en-US" dirty="0" smtClean="0">
                <a:hlinkClick r:id="rId3"/>
              </a:rPr>
              <a:t>Modularity </a:t>
            </a:r>
            <a:r>
              <a:rPr lang="en-US" dirty="0">
                <a:hlinkClick r:id="rId3"/>
              </a:rPr>
              <a:t>and community structure in </a:t>
            </a:r>
            <a:r>
              <a:rPr lang="en-US" dirty="0" smtClean="0">
                <a:hlinkClick r:id="rId3"/>
              </a:rPr>
              <a:t>networks.</a:t>
            </a:r>
            <a:r>
              <a:rPr lang="en-US" dirty="0"/>
              <a:t> </a:t>
            </a:r>
            <a:r>
              <a:rPr lang="en-US" i="1" dirty="0"/>
              <a:t>Proceedings of the National Academy of Sciences of the United States of America</a:t>
            </a:r>
            <a:r>
              <a:rPr lang="en-US" dirty="0"/>
              <a:t> </a:t>
            </a:r>
            <a:r>
              <a:rPr lang="en-US" b="1" dirty="0"/>
              <a:t>103</a:t>
            </a:r>
            <a:r>
              <a:rPr lang="en-US" dirty="0"/>
              <a:t> (23): </a:t>
            </a:r>
            <a:r>
              <a:rPr lang="en-US" dirty="0" smtClean="0"/>
              <a:t>8577–8696.</a:t>
            </a:r>
          </a:p>
          <a:p>
            <a:pPr marL="0" indent="0">
              <a:buNone/>
            </a:pPr>
            <a:r>
              <a:rPr lang="en-US" dirty="0"/>
              <a:t>	</a:t>
            </a:r>
            <a:r>
              <a:rPr lang="en-US" dirty="0" smtClean="0"/>
              <a:t>This is, in a sense, the first complete article on modularity 	maximization.</a:t>
            </a:r>
          </a:p>
          <a:p>
            <a:pPr marL="0" indent="0">
              <a:buNone/>
            </a:pPr>
            <a:endParaRPr lang="en-US" dirty="0"/>
          </a:p>
          <a:p>
            <a:pPr marL="0" indent="0">
              <a:buNone/>
            </a:pPr>
            <a:r>
              <a:rPr lang="en-US" dirty="0" smtClean="0"/>
              <a:t>[8] </a:t>
            </a:r>
            <a:r>
              <a:rPr lang="en-US" dirty="0" err="1" smtClean="0"/>
              <a:t>Leicht</a:t>
            </a:r>
            <a:r>
              <a:rPr lang="en-US" dirty="0" smtClean="0"/>
              <a:t>, E. A., Newman, M. E. J. (2008) </a:t>
            </a:r>
            <a:r>
              <a:rPr lang="en-US" dirty="0" smtClean="0">
                <a:hlinkClick r:id="rId4"/>
              </a:rPr>
              <a:t>Community Structure in Directed Networks.</a:t>
            </a:r>
            <a:r>
              <a:rPr lang="en-US" dirty="0" smtClean="0"/>
              <a:t> </a:t>
            </a:r>
            <a:r>
              <a:rPr lang="en-US" i="1" dirty="0" smtClean="0"/>
              <a:t>Phys</a:t>
            </a:r>
            <a:r>
              <a:rPr lang="en-US" i="1" dirty="0"/>
              <a:t>. Rev. Lett.</a:t>
            </a:r>
            <a:r>
              <a:rPr lang="en-US" dirty="0"/>
              <a:t> 100, </a:t>
            </a:r>
            <a:r>
              <a:rPr lang="en-US" dirty="0" smtClean="0"/>
              <a:t>118703.</a:t>
            </a:r>
          </a:p>
          <a:p>
            <a:pPr marL="0" indent="0">
              <a:buNone/>
            </a:pPr>
            <a:r>
              <a:rPr lang="en-US" dirty="0"/>
              <a:t>	</a:t>
            </a:r>
            <a:r>
              <a:rPr lang="en-US" dirty="0" smtClean="0"/>
              <a:t>This paper extends modularity maximization to directed 	networks.</a:t>
            </a:r>
          </a:p>
          <a:p>
            <a:pPr marL="0" indent="0">
              <a:buNone/>
            </a:pPr>
            <a:r>
              <a:rPr lang="en-US" dirty="0" smtClean="0"/>
              <a:t>[9] </a:t>
            </a:r>
            <a:r>
              <a:rPr lang="en-US" dirty="0" err="1" smtClean="0"/>
              <a:t>Clauset</a:t>
            </a:r>
            <a:r>
              <a:rPr lang="en-US" dirty="0"/>
              <a:t>, </a:t>
            </a:r>
            <a:r>
              <a:rPr lang="en-US" dirty="0" smtClean="0"/>
              <a:t>A., </a:t>
            </a:r>
            <a:r>
              <a:rPr lang="en-US" dirty="0"/>
              <a:t>Newman, M. E. J</a:t>
            </a:r>
            <a:r>
              <a:rPr lang="en-US" dirty="0" smtClean="0"/>
              <a:t>., </a:t>
            </a:r>
            <a:r>
              <a:rPr lang="en-US" dirty="0"/>
              <a:t>and Moore, </a:t>
            </a:r>
            <a:r>
              <a:rPr lang="en-US" dirty="0" smtClean="0"/>
              <a:t>C.</a:t>
            </a:r>
            <a:r>
              <a:rPr lang="en-US" dirty="0"/>
              <a:t> (2004). </a:t>
            </a:r>
            <a:r>
              <a:rPr lang="en-US" dirty="0" smtClean="0">
                <a:hlinkClick r:id="rId5"/>
              </a:rPr>
              <a:t>Finding </a:t>
            </a:r>
            <a:r>
              <a:rPr lang="en-US" dirty="0">
                <a:hlinkClick r:id="rId5"/>
              </a:rPr>
              <a:t>community structure in very large </a:t>
            </a:r>
            <a:r>
              <a:rPr lang="en-US" dirty="0" smtClean="0">
                <a:hlinkClick r:id="rId5"/>
              </a:rPr>
              <a:t>networks</a:t>
            </a:r>
            <a:r>
              <a:rPr lang="en-US" dirty="0" smtClean="0"/>
              <a:t>.</a:t>
            </a:r>
            <a:r>
              <a:rPr lang="en-US" dirty="0"/>
              <a:t> </a:t>
            </a:r>
            <a:r>
              <a:rPr lang="en-US" i="1" dirty="0"/>
              <a:t>Phys. Rev. E</a:t>
            </a:r>
            <a:r>
              <a:rPr lang="en-US" dirty="0"/>
              <a:t> </a:t>
            </a:r>
            <a:r>
              <a:rPr lang="en-US" b="1" dirty="0"/>
              <a:t>70</a:t>
            </a:r>
            <a:r>
              <a:rPr lang="en-US" dirty="0"/>
              <a:t> (6): </a:t>
            </a:r>
            <a:r>
              <a:rPr lang="en-US" dirty="0" smtClean="0"/>
              <a:t>066111.</a:t>
            </a:r>
          </a:p>
          <a:p>
            <a:pPr marL="0" indent="0">
              <a:buNone/>
            </a:pPr>
            <a:r>
              <a:rPr lang="en-US" dirty="0"/>
              <a:t>	</a:t>
            </a:r>
            <a:r>
              <a:rPr lang="en-US" dirty="0" smtClean="0"/>
              <a:t>The authors tackle the computational complexity problem associated</a:t>
            </a:r>
            <a:br>
              <a:rPr lang="en-US" dirty="0" smtClean="0"/>
            </a:br>
            <a:r>
              <a:rPr lang="en-US" dirty="0" smtClean="0"/>
              <a:t>	with finding </a:t>
            </a:r>
            <a:r>
              <a:rPr lang="en-US" dirty="0" err="1" smtClean="0"/>
              <a:t>eigendata</a:t>
            </a:r>
            <a:r>
              <a:rPr lang="en-US" dirty="0" smtClean="0"/>
              <a:t> for large matrices.</a:t>
            </a:r>
            <a:endParaRPr lang="en-US" dirty="0"/>
          </a:p>
          <a:p>
            <a:pPr marL="0" indent="0">
              <a:buNone/>
            </a:pPr>
            <a:endParaRPr lang="en-US" dirty="0"/>
          </a:p>
        </p:txBody>
      </p:sp>
    </p:spTree>
    <p:extLst>
      <p:ext uri="{BB962C8B-B14F-4D97-AF65-F5344CB8AC3E}">
        <p14:creationId xmlns:p14="http://schemas.microsoft.com/office/powerpoint/2010/main" val="12503107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endParaRPr lang="en-US" dirty="0"/>
          </a:p>
        </p:txBody>
      </p:sp>
      <p:sp>
        <p:nvSpPr>
          <p:cNvPr id="3" name="Content Placeholder 2"/>
          <p:cNvSpPr>
            <a:spLocks noGrp="1"/>
          </p:cNvSpPr>
          <p:nvPr>
            <p:ph idx="1"/>
          </p:nvPr>
        </p:nvSpPr>
        <p:spPr/>
        <p:txBody>
          <a:bodyPr>
            <a:normAutofit fontScale="92500" lnSpcReduction="10000"/>
          </a:bodyPr>
          <a:lstStyle/>
          <a:p>
            <a:pPr marL="0" lvl="0" indent="0">
              <a:buNone/>
            </a:pPr>
            <a:r>
              <a:rPr lang="en-US" dirty="0" smtClean="0"/>
              <a:t>[10] </a:t>
            </a:r>
            <a:r>
              <a:rPr lang="en-US" dirty="0"/>
              <a:t>Pauls, S. D., Leibon, G., and Rockmore, D</a:t>
            </a:r>
            <a:r>
              <a:rPr lang="en-US" dirty="0" smtClean="0"/>
              <a:t>. (2015) </a:t>
            </a:r>
            <a:r>
              <a:rPr lang="en-US" dirty="0"/>
              <a:t>The Social Identity Voting model:  ideology from community structures, </a:t>
            </a:r>
            <a:r>
              <a:rPr lang="en-US" i="1" dirty="0"/>
              <a:t>Research and Politics,</a:t>
            </a:r>
            <a:r>
              <a:rPr lang="en-US" dirty="0"/>
              <a:t> April-June 2015, 1-11. (</a:t>
            </a:r>
            <a:r>
              <a:rPr lang="en-US" dirty="0" err="1"/>
              <a:t>doi</a:t>
            </a:r>
            <a:r>
              <a:rPr lang="en-US" dirty="0"/>
              <a:t>: 10.1177/2053168015570415)</a:t>
            </a:r>
            <a:br>
              <a:rPr lang="en-US" dirty="0"/>
            </a:br>
            <a:r>
              <a:rPr lang="en-US" dirty="0"/>
              <a:t/>
            </a:r>
            <a:br>
              <a:rPr lang="en-US" dirty="0"/>
            </a:br>
            <a:r>
              <a:rPr lang="en-US" dirty="0"/>
              <a:t>Pauls, S. D., 2015, "Replication Data for: The Social Identity Voting model: ideology and community structures", http://dx.doi.org/10.7910/DVN/IMLVVG, Harvard </a:t>
            </a:r>
            <a:r>
              <a:rPr lang="en-US" dirty="0" err="1"/>
              <a:t>Dataverse</a:t>
            </a:r>
            <a:r>
              <a:rPr lang="en-US" dirty="0" smtClean="0"/>
              <a:t>.</a:t>
            </a:r>
          </a:p>
          <a:p>
            <a:pPr marL="0" lvl="0" indent="0">
              <a:buNone/>
            </a:pPr>
            <a:endParaRPr lang="en-US" dirty="0"/>
          </a:p>
          <a:p>
            <a:pPr marL="0" lvl="0" indent="0">
              <a:buNone/>
            </a:pPr>
            <a:r>
              <a:rPr lang="en-US" dirty="0" smtClean="0"/>
              <a:t>[11]  Pauls, S. D. and Cranmer, S. (2015) </a:t>
            </a:r>
            <a:r>
              <a:rPr lang="en-GB" dirty="0"/>
              <a:t>Affinity Communities in United Nations Voting: Implications for Conflict, Cooperation, and </a:t>
            </a:r>
            <a:r>
              <a:rPr lang="en-GB" dirty="0" smtClean="0"/>
              <a:t>Democracy.  Preprint.</a:t>
            </a:r>
            <a:endParaRPr lang="en-US" dirty="0"/>
          </a:p>
          <a:p>
            <a:pPr marL="0" indent="0">
              <a:buNone/>
            </a:pPr>
            <a:endParaRPr lang="en-US" dirty="0"/>
          </a:p>
        </p:txBody>
      </p:sp>
    </p:spTree>
    <p:extLst>
      <p:ext uri="{BB962C8B-B14F-4D97-AF65-F5344CB8AC3E}">
        <p14:creationId xmlns:p14="http://schemas.microsoft.com/office/powerpoint/2010/main" val="16986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 reduction and de-noising</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Finding communities allows us to aggregate nodes of the network into </a:t>
            </a:r>
            <a:r>
              <a:rPr lang="en-US" i="1" dirty="0" smtClean="0"/>
              <a:t>representative nodes.</a:t>
            </a:r>
            <a:r>
              <a:rPr lang="en-US" dirty="0" smtClean="0"/>
              <a:t>  </a:t>
            </a:r>
            <a:endParaRPr lang="en-US" dirty="0"/>
          </a:p>
          <a:p>
            <a:pPr marL="0" indent="0">
              <a:buNone/>
            </a:pPr>
            <a:endParaRPr lang="en-US" dirty="0" smtClean="0"/>
          </a:p>
          <a:p>
            <a:pPr marL="0" indent="0">
              <a:buNone/>
            </a:pPr>
            <a:r>
              <a:rPr lang="en-US" dirty="0" smtClean="0"/>
              <a:t>Such an aggregation provides a dimension reduction – we reduce the number of nodes to the number of communities.</a:t>
            </a:r>
          </a:p>
          <a:p>
            <a:pPr marL="0" indent="0">
              <a:buNone/>
            </a:pPr>
            <a:endParaRPr lang="en-US" dirty="0"/>
          </a:p>
          <a:p>
            <a:pPr marL="0" indent="0">
              <a:buNone/>
            </a:pPr>
            <a:r>
              <a:rPr lang="en-US" dirty="0" smtClean="0"/>
              <a:t>Moreover, data associated with the nodes may be aggregated over the community as well.  Often, we associate the </a:t>
            </a:r>
            <a:r>
              <a:rPr lang="en-US" i="1" dirty="0" smtClean="0"/>
              <a:t>mean data vector </a:t>
            </a:r>
            <a:r>
              <a:rPr lang="en-US" dirty="0" smtClean="0"/>
              <a:t> to each </a:t>
            </a:r>
            <a:r>
              <a:rPr lang="en-US" i="1" dirty="0" smtClean="0"/>
              <a:t>representative node.</a:t>
            </a:r>
            <a:endParaRPr lang="en-US" dirty="0"/>
          </a:p>
        </p:txBody>
      </p:sp>
    </p:spTree>
    <p:extLst>
      <p:ext uri="{BB962C8B-B14F-4D97-AF65-F5344CB8AC3E}">
        <p14:creationId xmlns:p14="http://schemas.microsoft.com/office/powerpoint/2010/main" val="658902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uls default">
      <a:majorFont>
        <a:latin typeface="Lucida Bright"/>
        <a:ea typeface=""/>
        <a:cs typeface=""/>
      </a:majorFont>
      <a:minorFont>
        <a:latin typeface="Lucida Br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35695</TotalTime>
  <Words>7885</Words>
  <Application>Microsoft Office PowerPoint</Application>
  <PresentationFormat>Widescreen</PresentationFormat>
  <Paragraphs>836</Paragraphs>
  <Slides>85</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Gulim</vt:lpstr>
      <vt:lpstr>Arial</vt:lpstr>
      <vt:lpstr>Calibri</vt:lpstr>
      <vt:lpstr>Cambria Math</vt:lpstr>
      <vt:lpstr>Consolas</vt:lpstr>
      <vt:lpstr>Lucida Bright</vt:lpstr>
      <vt:lpstr>Office Theme</vt:lpstr>
      <vt:lpstr>Community Detection  PolNet 2015 June 18, 2015</vt:lpstr>
      <vt:lpstr>https://math.dartmouth.edu/~pauls/PolNet15/</vt:lpstr>
      <vt:lpstr>Introductory throat clearing</vt:lpstr>
      <vt:lpstr>Begin at the beginning </vt:lpstr>
      <vt:lpstr>Why do we wish to partition our network? </vt:lpstr>
      <vt:lpstr>Natural Scales</vt:lpstr>
      <vt:lpstr>Meso-scale analysis</vt:lpstr>
      <vt:lpstr>Communities in the United Nations </vt:lpstr>
      <vt:lpstr>Dimension reduction and de-noising</vt:lpstr>
      <vt:lpstr>Example: legislative voting</vt:lpstr>
      <vt:lpstr>Example: legislative voting</vt:lpstr>
      <vt:lpstr>Delineating structure</vt:lpstr>
      <vt:lpstr>PowerPoint Presentation</vt:lpstr>
      <vt:lpstr>Exploratory data analysis</vt:lpstr>
      <vt:lpstr>What does it mean for two nodes to be in the same community? </vt:lpstr>
      <vt:lpstr>What data do we use?</vt:lpstr>
      <vt:lpstr>Measures of (dis)similarity</vt:lpstr>
      <vt:lpstr>Measures of (dis)similarity</vt:lpstr>
      <vt:lpstr>Measures of (dis)similarity</vt:lpstr>
      <vt:lpstr>What do I need to understand before applying a community detection technique</vt:lpstr>
      <vt:lpstr>Algorithms and Techniques</vt:lpstr>
      <vt:lpstr>Hierarchical Clustering</vt:lpstr>
      <vt:lpstr>Linkage: algorithm</vt:lpstr>
      <vt:lpstr>PowerPoint Presentation</vt:lpstr>
      <vt:lpstr>PowerPoint Presentation</vt:lpstr>
      <vt:lpstr>PowerPoint Presentation</vt:lpstr>
      <vt:lpstr>PowerPoint Presentation</vt:lpstr>
      <vt:lpstr>Example:   Voting behavior of legislators</vt:lpstr>
      <vt:lpstr>Data preparation in R</vt:lpstr>
      <vt:lpstr>R code</vt:lpstr>
      <vt:lpstr>Linkage in R</vt:lpstr>
      <vt:lpstr>R code</vt:lpstr>
      <vt:lpstr>Complete Linkage: 113th House of Representatives</vt:lpstr>
      <vt:lpstr>113th House of Representatives</vt:lpstr>
      <vt:lpstr>Linkage:  observations and considerations</vt:lpstr>
      <vt:lpstr>Representative clustering</vt:lpstr>
      <vt:lpstr>PowerPoint Presentation</vt:lpstr>
      <vt:lpstr>k-means: 113th House of Representatives</vt:lpstr>
      <vt:lpstr>How many clusters?</vt:lpstr>
      <vt:lpstr>Silhouettes</vt:lpstr>
      <vt:lpstr>k-means:   observations and considerations</vt:lpstr>
      <vt:lpstr>Cut problems on networks</vt:lpstr>
      <vt:lpstr>Spectral clustering</vt:lpstr>
      <vt:lpstr>Minimum cut problem</vt:lpstr>
      <vt:lpstr>Algorithm </vt:lpstr>
      <vt:lpstr>Example:  Trade Networks</vt:lpstr>
      <vt:lpstr>World Trade Network:  2000</vt:lpstr>
      <vt:lpstr>Spectral Clustering in R</vt:lpstr>
      <vt:lpstr>R code</vt:lpstr>
      <vt:lpstr>Spectral Clustering in R </vt:lpstr>
      <vt:lpstr>R code</vt:lpstr>
      <vt:lpstr>Spectral Clustering for the trade network</vt:lpstr>
      <vt:lpstr>PowerPoint Presentation</vt:lpstr>
      <vt:lpstr>Two communities in the WTW</vt:lpstr>
      <vt:lpstr>Five communities in the WTW</vt:lpstr>
      <vt:lpstr>Silhouettes</vt:lpstr>
      <vt:lpstr>Spectral Clustering: observations and considerations</vt:lpstr>
      <vt:lpstr>Densely connected sub-networks</vt:lpstr>
      <vt:lpstr>Modularity</vt:lpstr>
      <vt:lpstr>Modularity</vt:lpstr>
      <vt:lpstr>Modularity Maximization</vt:lpstr>
      <vt:lpstr>Modularity maximization</vt:lpstr>
      <vt:lpstr>Modularity maximization in R</vt:lpstr>
      <vt:lpstr>R code</vt:lpstr>
      <vt:lpstr>Modularity maximization in R</vt:lpstr>
      <vt:lpstr>R code</vt:lpstr>
      <vt:lpstr>Modularity maximization in the WTW</vt:lpstr>
      <vt:lpstr>Densely connected communities in the WTW</vt:lpstr>
      <vt:lpstr>Modularity vs. Spectral Clustering</vt:lpstr>
      <vt:lpstr>Crime incident network: a comparison</vt:lpstr>
      <vt:lpstr>Finding more than two communities</vt:lpstr>
      <vt:lpstr>Finding more than two communities</vt:lpstr>
      <vt:lpstr>Communities in the WTW</vt:lpstr>
      <vt:lpstr>Communities in the WTW</vt:lpstr>
      <vt:lpstr>Modularity: observations and considerations</vt:lpstr>
      <vt:lpstr>Further directions</vt:lpstr>
      <vt:lpstr>Social Identity Voting</vt:lpstr>
      <vt:lpstr>Communities in the United Nations </vt:lpstr>
      <vt:lpstr>Final points</vt:lpstr>
      <vt:lpstr>Overviews and review articles</vt:lpstr>
      <vt:lpstr>Data references</vt:lpstr>
      <vt:lpstr>Linkage and k-means</vt:lpstr>
      <vt:lpstr>Spectral Clustering</vt:lpstr>
      <vt:lpstr>Modularity</vt:lpstr>
      <vt:lpstr>Applications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Detection PolNet 2015 June 18, 2015</dc:title>
  <dc:creator>Scott Pauls</dc:creator>
  <cp:lastModifiedBy>Scott Pauls</cp:lastModifiedBy>
  <cp:revision>159</cp:revision>
  <cp:lastPrinted>2015-06-13T20:10:57Z</cp:lastPrinted>
  <dcterms:created xsi:type="dcterms:W3CDTF">2015-05-12T15:13:01Z</dcterms:created>
  <dcterms:modified xsi:type="dcterms:W3CDTF">2015-06-18T19:45:58Z</dcterms:modified>
</cp:coreProperties>
</file>